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804" r:id="rId14"/>
    <p:sldMasterId id="2147483816" r:id="rId15"/>
    <p:sldMasterId id="2147483828" r:id="rId16"/>
  </p:sldMasterIdLst>
  <p:notesMasterIdLst>
    <p:notesMasterId r:id="rId37"/>
  </p:notesMasterIdLst>
  <p:sldIdLst>
    <p:sldId id="256" r:id="rId17"/>
    <p:sldId id="257" r:id="rId18"/>
    <p:sldId id="258" r:id="rId19"/>
    <p:sldId id="259" r:id="rId20"/>
    <p:sldId id="260" r:id="rId21"/>
    <p:sldId id="261" r:id="rId22"/>
    <p:sldId id="262" r:id="rId23"/>
    <p:sldId id="263" r:id="rId24"/>
    <p:sldId id="264" r:id="rId25"/>
    <p:sldId id="265" r:id="rId26"/>
    <p:sldId id="266" r:id="rId27"/>
    <p:sldId id="267" r:id="rId28"/>
    <p:sldId id="268" r:id="rId29"/>
    <p:sldId id="269" r:id="rId30"/>
    <p:sldId id="274" r:id="rId31"/>
    <p:sldId id="275" r:id="rId32"/>
    <p:sldId id="270" r:id="rId33"/>
    <p:sldId id="271" r:id="rId34"/>
    <p:sldId id="272" r:id="rId35"/>
    <p:sldId id="273" r:id="rId36"/>
  </p:sldIdLst>
  <p:sldSz cx="9144000" cy="6858000" type="screen4x3"/>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35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5.xml"/><Relationship Id="rId34" Type="http://schemas.openxmlformats.org/officeDocument/2006/relationships/slide" Target="slides/slide1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814CC8-6495-4997-8DE3-6F01A69F87A7}"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kumimoji="1" lang="ja-JP" altLang="en-US"/>
        </a:p>
      </dgm:t>
    </dgm:pt>
    <dgm:pt modelId="{9804516C-3F94-4F16-8176-BF3D17E9AE21}">
      <dgm:prSet phldrT="[テキスト]" custT="1"/>
      <dgm:spPr>
        <a:xfrm>
          <a:off x="1404675" y="2854"/>
          <a:ext cx="1133999" cy="774003"/>
        </a:xfrm>
        <a:prstGeom prst="ellipse">
          <a:avLst/>
        </a:prstGeom>
        <a:solidFill>
          <a:srgbClr val="ED7D31">
            <a:lumMod val="60000"/>
            <a:lumOff val="40000"/>
          </a:srgbClr>
        </a:solidFill>
        <a:ln w="12700" cap="flat" cmpd="sng" algn="ctr">
          <a:solidFill>
            <a:sysClr val="window" lastClr="FFFFFF">
              <a:hueOff val="0"/>
              <a:satOff val="0"/>
              <a:lumOff val="0"/>
              <a:alphaOff val="0"/>
            </a:sysClr>
          </a:solidFill>
          <a:prstDash val="solid"/>
          <a:miter lim="800000"/>
        </a:ln>
        <a:effectLst/>
      </dgm:spPr>
      <dgm:t>
        <a:bodyPr/>
        <a:lstStyle/>
        <a:p>
          <a:r>
            <a:rPr kumimoji="1" lang="ja-JP" altLang="en-US" sz="1000" b="1" dirty="0">
              <a:solidFill>
                <a:sysClr val="windowText" lastClr="000000"/>
              </a:solidFill>
              <a:latin typeface="ＭＳ ゴシック" panose="020B0609070205080204" pitchFamily="49" charset="-128"/>
              <a:ea typeface="ＭＳ ゴシック" panose="020B0609070205080204" pitchFamily="49" charset="-128"/>
              <a:cs typeface="+mn-cs"/>
            </a:rPr>
            <a:t>クリプト</a:t>
          </a:r>
          <a:endParaRPr kumimoji="1" lang="en-US" altLang="ja-JP" sz="1000" b="1" dirty="0">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dirty="0">
              <a:solidFill>
                <a:sysClr val="windowText" lastClr="000000"/>
              </a:solidFill>
              <a:latin typeface="ＭＳ ゴシック" panose="020B0609070205080204" pitchFamily="49" charset="-128"/>
              <a:ea typeface="ＭＳ ゴシック" panose="020B0609070205080204" pitchFamily="49" charset="-128"/>
              <a:cs typeface="+mn-cs"/>
            </a:rPr>
            <a:t>スポリジウム</a:t>
          </a:r>
          <a:endParaRPr kumimoji="1" lang="en-US" altLang="ja-JP" sz="1000" b="1" dirty="0">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dirty="0">
              <a:solidFill>
                <a:sysClr val="windowText" lastClr="000000"/>
              </a:solidFill>
              <a:latin typeface="ＭＳ ゴシック" panose="020B0609070205080204" pitchFamily="49" charset="-128"/>
              <a:ea typeface="ＭＳ ゴシック" panose="020B0609070205080204" pitchFamily="49" charset="-128"/>
              <a:cs typeface="+mn-cs"/>
            </a:rPr>
            <a:t>環境中に存在</a:t>
          </a:r>
        </a:p>
      </dgm:t>
    </dgm:pt>
    <dgm:pt modelId="{78C46AA2-EDC4-4C6A-8B87-63C27C08FBCE}" type="parTrans" cxnId="{ABCD53D6-0357-4DF0-9BB0-0F4BB16A87FD}">
      <dgm:prSet/>
      <dgm:spPr/>
      <dgm:t>
        <a:bodyPr/>
        <a:lstStyle/>
        <a:p>
          <a:endParaRPr kumimoji="1" lang="ja-JP" altLang="en-US" sz="1000" b="1">
            <a:solidFill>
              <a:schemeClr val="tx1"/>
            </a:solidFill>
            <a:latin typeface="ＭＳ ゴシック" panose="020B0609070205080204" pitchFamily="49" charset="-128"/>
            <a:ea typeface="ＭＳ ゴシック" panose="020B0609070205080204" pitchFamily="49" charset="-128"/>
          </a:endParaRPr>
        </a:p>
      </dgm:t>
    </dgm:pt>
    <dgm:pt modelId="{3A214EB1-1A10-4AFF-A073-C20503C4AEE9}" type="sibTrans" cxnId="{ABCD53D6-0357-4DF0-9BB0-0F4BB16A87FD}">
      <dgm:prSet custT="1"/>
      <dgm:spPr>
        <a:xfrm rot="2313829">
          <a:off x="2370425" y="632156"/>
          <a:ext cx="139228" cy="262212"/>
        </a:xfrm>
        <a:prstGeom prst="rightArrow">
          <a:avLst>
            <a:gd name="adj1" fmla="val 60000"/>
            <a:gd name="adj2" fmla="val 50000"/>
          </a:avLst>
        </a:prstGeom>
        <a:solidFill>
          <a:srgbClr val="ED7D31">
            <a:hueOff val="0"/>
            <a:satOff val="0"/>
            <a:lumOff val="0"/>
            <a:alphaOff val="0"/>
          </a:srgbClr>
        </a:solidFill>
        <a:ln>
          <a:noFill/>
        </a:ln>
        <a:effectLst/>
      </dgm:spPr>
      <dgm:t>
        <a:bodyPr/>
        <a:lstStyle/>
        <a:p>
          <a:endPar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AD351AE1-FEE5-4FD2-A49E-7B4F9F42AD14}">
      <dgm:prSet phldrT="[テキスト]" custT="1"/>
      <dgm:spPr>
        <a:xfrm>
          <a:off x="2216005" y="1796350"/>
          <a:ext cx="1133999" cy="774003"/>
        </a:xfrm>
        <a:prstGeom prst="ellipse">
          <a:avLst/>
        </a:prstGeom>
        <a:solidFill>
          <a:srgbClr val="FFC000">
            <a:lumMod val="60000"/>
            <a:lumOff val="40000"/>
          </a:srgbClr>
        </a:solidFill>
        <a:ln w="12700" cap="flat" cmpd="sng" algn="ctr">
          <a:solidFill>
            <a:sysClr val="window" lastClr="FFFFFF">
              <a:hueOff val="0"/>
              <a:satOff val="0"/>
              <a:lumOff val="0"/>
              <a:alphaOff val="0"/>
            </a:sysClr>
          </a:solidFill>
          <a:prstDash val="solid"/>
          <a:miter lim="800000"/>
        </a:ln>
        <a:effectLst/>
      </dgm:spPr>
      <dgm:t>
        <a:bodyPr/>
        <a:lstStyle/>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消化管内で</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増殖</a:t>
          </a:r>
        </a:p>
      </dgm:t>
    </dgm:pt>
    <dgm:pt modelId="{C36EBBD9-CBD5-4A15-9367-696D5145AFF3}" type="parTrans" cxnId="{13933B2F-E788-47D0-90F6-6E62F6934E45}">
      <dgm:prSet/>
      <dgm:spPr/>
      <dgm:t>
        <a:bodyPr/>
        <a:lstStyle/>
        <a:p>
          <a:endParaRPr kumimoji="1" lang="ja-JP" altLang="en-US" sz="1000" b="1">
            <a:solidFill>
              <a:schemeClr val="tx1"/>
            </a:solidFill>
            <a:latin typeface="ＭＳ ゴシック" panose="020B0609070205080204" pitchFamily="49" charset="-128"/>
            <a:ea typeface="ＭＳ ゴシック" panose="020B0609070205080204" pitchFamily="49" charset="-128"/>
          </a:endParaRPr>
        </a:p>
      </dgm:t>
    </dgm:pt>
    <dgm:pt modelId="{9EFE81A7-49BD-4C38-B13B-DEBF67C51969}" type="sibTrans" cxnId="{13933B2F-E788-47D0-90F6-6E62F6934E45}">
      <dgm:prSet custT="1"/>
      <dgm:spPr>
        <a:xfrm rot="10800000">
          <a:off x="1913796" y="2052246"/>
          <a:ext cx="213560" cy="262212"/>
        </a:xfrm>
        <a:prstGeom prst="rightArrow">
          <a:avLst>
            <a:gd name="adj1" fmla="val 60000"/>
            <a:gd name="adj2" fmla="val 50000"/>
          </a:avLst>
        </a:prstGeom>
        <a:solidFill>
          <a:srgbClr val="FFC000">
            <a:hueOff val="0"/>
            <a:satOff val="0"/>
            <a:lumOff val="0"/>
            <a:alphaOff val="0"/>
          </a:srgbClr>
        </a:solidFill>
        <a:ln>
          <a:noFill/>
        </a:ln>
        <a:effectLst/>
      </dgm:spPr>
      <dgm:t>
        <a:bodyPr/>
        <a:lstStyle/>
        <a:p>
          <a:endPar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E04B7CB9-BBD0-47E7-8F26-0488593EE0C2}">
      <dgm:prSet phldrT="[テキスト]" custT="1"/>
      <dgm:spPr>
        <a:xfrm>
          <a:off x="679061" y="1796350"/>
          <a:ext cx="1133999" cy="774003"/>
        </a:xfrm>
        <a:prstGeom prst="ellipse">
          <a:avLst/>
        </a:prstGeom>
        <a:solidFill>
          <a:srgbClr val="4472C4">
            <a:lumMod val="60000"/>
            <a:lumOff val="40000"/>
          </a:srgbClr>
        </a:solidFill>
        <a:ln w="12700" cap="flat" cmpd="sng" algn="ctr">
          <a:solidFill>
            <a:sysClr val="window" lastClr="FFFFFF">
              <a:hueOff val="0"/>
              <a:satOff val="0"/>
              <a:lumOff val="0"/>
              <a:alphaOff val="0"/>
            </a:sysClr>
          </a:solidFill>
          <a:prstDash val="solid"/>
          <a:miter lim="800000"/>
        </a:ln>
        <a:effectLst/>
      </dgm:spPr>
      <dgm:t>
        <a:bodyPr/>
        <a:lstStyle/>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感染症発症</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rPr>
            <a:t>※</a:t>
          </a:r>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症状無い</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場合も</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E171AB88-250B-41A7-827B-1EDDA9B4DFDC}" type="parTrans" cxnId="{35B68CA8-982C-4AE4-9948-A36DA83A530F}">
      <dgm:prSet/>
      <dgm:spPr/>
      <dgm:t>
        <a:bodyPr/>
        <a:lstStyle/>
        <a:p>
          <a:endParaRPr kumimoji="1" lang="ja-JP" altLang="en-US" sz="1000" b="1">
            <a:solidFill>
              <a:schemeClr val="tx1"/>
            </a:solidFill>
            <a:latin typeface="ＭＳ ゴシック" panose="020B0609070205080204" pitchFamily="49" charset="-128"/>
            <a:ea typeface="ＭＳ ゴシック" panose="020B0609070205080204" pitchFamily="49" charset="-128"/>
          </a:endParaRPr>
        </a:p>
      </dgm:t>
    </dgm:pt>
    <dgm:pt modelId="{E7CDC04C-0711-4AC5-AE25-1F9DA4291206}" type="sibTrans" cxnId="{35B68CA8-982C-4AE4-9948-A36DA83A530F}">
      <dgm:prSet custT="1"/>
      <dgm:spPr>
        <a:xfrm rot="15493136">
          <a:off x="1063707" y="1535493"/>
          <a:ext cx="149152" cy="262212"/>
        </a:xfrm>
        <a:prstGeom prst="rightArrow">
          <a:avLst>
            <a:gd name="adj1" fmla="val 60000"/>
            <a:gd name="adj2" fmla="val 50000"/>
          </a:avLst>
        </a:prstGeom>
        <a:solidFill>
          <a:srgbClr val="4472C4">
            <a:hueOff val="0"/>
            <a:satOff val="0"/>
            <a:lumOff val="0"/>
            <a:alphaOff val="0"/>
          </a:srgbClr>
        </a:solidFill>
        <a:ln>
          <a:noFill/>
        </a:ln>
        <a:effectLst/>
      </dgm:spPr>
      <dgm:t>
        <a:bodyPr/>
        <a:lstStyle/>
        <a:p>
          <a:endPar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C9BAA16D-0E10-482E-819D-EC17E978BDEB}">
      <dgm:prSet phldrT="[テキスト]" custT="1"/>
      <dgm:spPr>
        <a:xfrm>
          <a:off x="461783" y="754580"/>
          <a:ext cx="1133999" cy="774003"/>
        </a:xfrm>
        <a:prstGeom prst="ellipse">
          <a:avLst/>
        </a:prstGeom>
        <a:solidFill>
          <a:srgbClr val="70AD47">
            <a:lumMod val="60000"/>
            <a:lumOff val="40000"/>
          </a:srgbClr>
        </a:solidFill>
        <a:ln w="12700" cap="flat" cmpd="sng" algn="ctr">
          <a:solidFill>
            <a:sysClr val="window" lastClr="FFFFFF">
              <a:hueOff val="0"/>
              <a:satOff val="0"/>
              <a:lumOff val="0"/>
              <a:alphaOff val="0"/>
            </a:sysClr>
          </a:solidFill>
          <a:prstDash val="solid"/>
          <a:miter lim="800000"/>
        </a:ln>
        <a:effectLst/>
      </dgm:spPr>
      <dgm:t>
        <a:bodyPr/>
        <a:lstStyle/>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クリプト</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スポリジウム</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体外へ排出</a:t>
          </a:r>
          <a:endParaRPr kumimoji="1" lang="en-US" altLang="ja-JP" sz="1000" b="1">
            <a:solidFill>
              <a:sysClr val="windowText" lastClr="000000"/>
            </a:solidFill>
            <a:latin typeface="ＭＳ ゴシック" panose="020B0609070205080204" pitchFamily="49" charset="-128"/>
            <a:ea typeface="ＭＳ ゴシック" panose="020B0609070205080204" pitchFamily="49" charset="-128"/>
            <a:cs typeface="+mn-cs"/>
          </a:endParaRPr>
        </a:p>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（糞便）</a:t>
          </a:r>
        </a:p>
      </dgm:t>
    </dgm:pt>
    <dgm:pt modelId="{F6DBAD47-70BC-46D0-9C64-640C7C9346E1}" type="parTrans" cxnId="{B4223B64-B83A-4B66-80D7-0413C6C5B558}">
      <dgm:prSet/>
      <dgm:spPr/>
      <dgm:t>
        <a:bodyPr/>
        <a:lstStyle/>
        <a:p>
          <a:endParaRPr kumimoji="1" lang="ja-JP" altLang="en-US" sz="1000" b="1">
            <a:solidFill>
              <a:schemeClr val="tx1"/>
            </a:solidFill>
            <a:latin typeface="ＭＳ ゴシック" panose="020B0609070205080204" pitchFamily="49" charset="-128"/>
            <a:ea typeface="ＭＳ ゴシック" panose="020B0609070205080204" pitchFamily="49" charset="-128"/>
          </a:endParaRPr>
        </a:p>
      </dgm:t>
    </dgm:pt>
    <dgm:pt modelId="{C8634A4C-54D5-4247-A99B-C9AF41B2FE15}" type="sibTrans" cxnId="{B4223B64-B83A-4B66-80D7-0413C6C5B558}">
      <dgm:prSet custT="1"/>
      <dgm:spPr>
        <a:xfrm rot="19286171">
          <a:off x="1427533" y="637069"/>
          <a:ext cx="139228" cy="262212"/>
        </a:xfrm>
        <a:prstGeom prst="rightArrow">
          <a:avLst>
            <a:gd name="adj1" fmla="val 60000"/>
            <a:gd name="adj2" fmla="val 50000"/>
          </a:avLst>
        </a:prstGeom>
        <a:solidFill>
          <a:srgbClr val="70AD47">
            <a:hueOff val="0"/>
            <a:satOff val="0"/>
            <a:lumOff val="0"/>
            <a:alphaOff val="0"/>
          </a:srgbClr>
        </a:solidFill>
        <a:ln>
          <a:noFill/>
        </a:ln>
        <a:effectLst/>
      </dgm:spPr>
      <dgm:t>
        <a:bodyPr/>
        <a:lstStyle/>
        <a:p>
          <a:endPar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35E6E198-3CDE-42F3-AE2C-8E23F9070727}">
      <dgm:prSet custT="1"/>
      <dgm:spPr>
        <a:xfrm>
          <a:off x="2347567" y="754580"/>
          <a:ext cx="1133999" cy="774003"/>
        </a:xfrm>
        <a:prstGeom prst="ellipse">
          <a:avLst/>
        </a:prstGeom>
        <a:solidFill>
          <a:srgbClr val="A5A5A5">
            <a:lumMod val="60000"/>
            <a:lumOff val="40000"/>
          </a:srgbClr>
        </a:solidFill>
        <a:ln w="12700" cap="flat" cmpd="sng" algn="ctr">
          <a:solidFill>
            <a:sysClr val="window" lastClr="FFFFFF">
              <a:hueOff val="0"/>
              <a:satOff val="0"/>
              <a:lumOff val="0"/>
              <a:alphaOff val="0"/>
            </a:sysClr>
          </a:solidFill>
          <a:prstDash val="solid"/>
          <a:miter lim="800000"/>
        </a:ln>
        <a:effectLst/>
      </dgm:spPr>
      <dgm:t>
        <a:bodyPr/>
        <a:lstStyle/>
        <a:p>
          <a:r>
            <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rPr>
            <a:t>人や哺乳動物に感染</a:t>
          </a:r>
        </a:p>
      </dgm:t>
    </dgm:pt>
    <dgm:pt modelId="{48EC7AB9-6322-43F5-967D-244B1930E091}" type="parTrans" cxnId="{B95C0148-5192-430E-A2DA-4480D5405009}">
      <dgm:prSet/>
      <dgm:spPr/>
      <dgm:t>
        <a:bodyPr/>
        <a:lstStyle/>
        <a:p>
          <a:endParaRPr kumimoji="1" lang="ja-JP" altLang="en-US" sz="1000" b="1">
            <a:solidFill>
              <a:schemeClr val="tx1"/>
            </a:solidFill>
            <a:latin typeface="ＭＳ ゴシック" panose="020B0609070205080204" pitchFamily="49" charset="-128"/>
            <a:ea typeface="ＭＳ ゴシック" panose="020B0609070205080204" pitchFamily="49" charset="-128"/>
          </a:endParaRPr>
        </a:p>
      </dgm:t>
    </dgm:pt>
    <dgm:pt modelId="{28326DC2-6AD7-4CCA-B514-6A84D1CC0B66}" type="sibTrans" cxnId="{B95C0148-5192-430E-A2DA-4480D5405009}">
      <dgm:prSet custT="1"/>
      <dgm:spPr>
        <a:xfrm rot="5831856">
          <a:off x="2777013" y="1527301"/>
          <a:ext cx="144570" cy="262212"/>
        </a:xfrm>
        <a:prstGeom prst="rightArrow">
          <a:avLst>
            <a:gd name="adj1" fmla="val 60000"/>
            <a:gd name="adj2" fmla="val 50000"/>
          </a:avLst>
        </a:prstGeom>
        <a:solidFill>
          <a:srgbClr val="A5A5A5">
            <a:hueOff val="0"/>
            <a:satOff val="0"/>
            <a:lumOff val="0"/>
            <a:alphaOff val="0"/>
          </a:srgbClr>
        </a:solidFill>
        <a:ln>
          <a:noFill/>
        </a:ln>
        <a:effectLst/>
      </dgm:spPr>
      <dgm:t>
        <a:bodyPr/>
        <a:lstStyle/>
        <a:p>
          <a:endParaRPr kumimoji="1" lang="ja-JP" altLang="en-US" sz="1000" b="1">
            <a:solidFill>
              <a:sysClr val="windowText" lastClr="000000"/>
            </a:solidFill>
            <a:latin typeface="ＭＳ ゴシック" panose="020B0609070205080204" pitchFamily="49" charset="-128"/>
            <a:ea typeface="ＭＳ ゴシック" panose="020B0609070205080204" pitchFamily="49" charset="-128"/>
            <a:cs typeface="+mn-cs"/>
          </a:endParaRPr>
        </a:p>
      </dgm:t>
    </dgm:pt>
    <dgm:pt modelId="{513FA419-9EAB-4B3A-B482-825B018E4C10}" type="pres">
      <dgm:prSet presAssocID="{C3814CC8-6495-4997-8DE3-6F01A69F87A7}" presName="cycle" presStyleCnt="0">
        <dgm:presLayoutVars>
          <dgm:dir/>
          <dgm:resizeHandles val="exact"/>
        </dgm:presLayoutVars>
      </dgm:prSet>
      <dgm:spPr/>
      <dgm:t>
        <a:bodyPr/>
        <a:lstStyle/>
        <a:p>
          <a:endParaRPr kumimoji="1" lang="ja-JP" altLang="en-US"/>
        </a:p>
      </dgm:t>
    </dgm:pt>
    <dgm:pt modelId="{9047CDD1-5CFF-44C7-A2EF-872226434768}" type="pres">
      <dgm:prSet presAssocID="{9804516C-3F94-4F16-8176-BF3D17E9AE21}" presName="node" presStyleLbl="node1" presStyleIdx="0" presStyleCnt="5" custScaleX="145960" custScaleY="99624">
        <dgm:presLayoutVars>
          <dgm:bulletEnabled val="1"/>
        </dgm:presLayoutVars>
      </dgm:prSet>
      <dgm:spPr/>
      <dgm:t>
        <a:bodyPr/>
        <a:lstStyle/>
        <a:p>
          <a:endParaRPr kumimoji="1" lang="ja-JP" altLang="en-US"/>
        </a:p>
      </dgm:t>
    </dgm:pt>
    <dgm:pt modelId="{3C86FE61-D603-4AF2-9DCA-81016EB4E4A3}" type="pres">
      <dgm:prSet presAssocID="{3A214EB1-1A10-4AFF-A073-C20503C4AEE9}" presName="sibTrans" presStyleLbl="sibTrans2D1" presStyleIdx="0" presStyleCnt="5"/>
      <dgm:spPr/>
      <dgm:t>
        <a:bodyPr/>
        <a:lstStyle/>
        <a:p>
          <a:endParaRPr kumimoji="1" lang="ja-JP" altLang="en-US"/>
        </a:p>
      </dgm:t>
    </dgm:pt>
    <dgm:pt modelId="{0C4B7A3A-6D36-40B5-93C3-2F367B4439D9}" type="pres">
      <dgm:prSet presAssocID="{3A214EB1-1A10-4AFF-A073-C20503C4AEE9}" presName="connectorText" presStyleLbl="sibTrans2D1" presStyleIdx="0" presStyleCnt="5"/>
      <dgm:spPr/>
      <dgm:t>
        <a:bodyPr/>
        <a:lstStyle/>
        <a:p>
          <a:endParaRPr kumimoji="1" lang="ja-JP" altLang="en-US"/>
        </a:p>
      </dgm:t>
    </dgm:pt>
    <dgm:pt modelId="{8B1FBA13-5BA4-4623-A3BD-2721B7EB9F8F}" type="pres">
      <dgm:prSet presAssocID="{35E6E198-3CDE-42F3-AE2C-8E23F9070727}" presName="node" presStyleLbl="node1" presStyleIdx="1" presStyleCnt="5" custScaleX="145960" custScaleY="99624" custRadScaleRad="98130" custRadScaleInc="10380">
        <dgm:presLayoutVars>
          <dgm:bulletEnabled val="1"/>
        </dgm:presLayoutVars>
      </dgm:prSet>
      <dgm:spPr/>
      <dgm:t>
        <a:bodyPr/>
        <a:lstStyle/>
        <a:p>
          <a:endParaRPr kumimoji="1" lang="ja-JP" altLang="en-US"/>
        </a:p>
      </dgm:t>
    </dgm:pt>
    <dgm:pt modelId="{B769EF27-A50C-450B-B6A9-3675A3B1FB4E}" type="pres">
      <dgm:prSet presAssocID="{28326DC2-6AD7-4CCA-B514-6A84D1CC0B66}" presName="sibTrans" presStyleLbl="sibTrans2D1" presStyleIdx="1" presStyleCnt="5"/>
      <dgm:spPr/>
      <dgm:t>
        <a:bodyPr/>
        <a:lstStyle/>
        <a:p>
          <a:endParaRPr kumimoji="1" lang="ja-JP" altLang="en-US"/>
        </a:p>
      </dgm:t>
    </dgm:pt>
    <dgm:pt modelId="{81AF9119-F11C-44D1-8C2B-0D90EBC41159}" type="pres">
      <dgm:prSet presAssocID="{28326DC2-6AD7-4CCA-B514-6A84D1CC0B66}" presName="connectorText" presStyleLbl="sibTrans2D1" presStyleIdx="1" presStyleCnt="5"/>
      <dgm:spPr/>
      <dgm:t>
        <a:bodyPr/>
        <a:lstStyle/>
        <a:p>
          <a:endParaRPr kumimoji="1" lang="ja-JP" altLang="en-US"/>
        </a:p>
      </dgm:t>
    </dgm:pt>
    <dgm:pt modelId="{665FFF19-8855-4FA2-8E11-86E0ECD21E3A}" type="pres">
      <dgm:prSet presAssocID="{AD351AE1-FEE5-4FD2-A49E-7B4F9F42AD14}" presName="node" presStyleLbl="node1" presStyleIdx="2" presStyleCnt="5" custScaleX="145960" custScaleY="99624" custRadScaleRad="115074" custRadScaleInc="-25913">
        <dgm:presLayoutVars>
          <dgm:bulletEnabled val="1"/>
        </dgm:presLayoutVars>
      </dgm:prSet>
      <dgm:spPr/>
      <dgm:t>
        <a:bodyPr/>
        <a:lstStyle/>
        <a:p>
          <a:endParaRPr kumimoji="1" lang="ja-JP" altLang="en-US"/>
        </a:p>
      </dgm:t>
    </dgm:pt>
    <dgm:pt modelId="{4A4F11DE-4828-4991-8147-43251478F31F}" type="pres">
      <dgm:prSet presAssocID="{9EFE81A7-49BD-4C38-B13B-DEBF67C51969}" presName="sibTrans" presStyleLbl="sibTrans2D1" presStyleIdx="2" presStyleCnt="5"/>
      <dgm:spPr/>
      <dgm:t>
        <a:bodyPr/>
        <a:lstStyle/>
        <a:p>
          <a:endParaRPr kumimoji="1" lang="ja-JP" altLang="en-US"/>
        </a:p>
      </dgm:t>
    </dgm:pt>
    <dgm:pt modelId="{47E2A09A-B5F8-4203-BB43-EDAC1C2FAE71}" type="pres">
      <dgm:prSet presAssocID="{9EFE81A7-49BD-4C38-B13B-DEBF67C51969}" presName="connectorText" presStyleLbl="sibTrans2D1" presStyleIdx="2" presStyleCnt="5"/>
      <dgm:spPr/>
      <dgm:t>
        <a:bodyPr/>
        <a:lstStyle/>
        <a:p>
          <a:endParaRPr kumimoji="1" lang="ja-JP" altLang="en-US"/>
        </a:p>
      </dgm:t>
    </dgm:pt>
    <dgm:pt modelId="{FF8C3E0D-B013-4BC4-8DBD-44643E884ABF}" type="pres">
      <dgm:prSet presAssocID="{E04B7CB9-BBD0-47E7-8F26-0488593EE0C2}" presName="node" presStyleLbl="node1" presStyleIdx="3" presStyleCnt="5" custScaleX="145960" custScaleY="99624" custRadScaleRad="109095" custRadScaleInc="17041">
        <dgm:presLayoutVars>
          <dgm:bulletEnabled val="1"/>
        </dgm:presLayoutVars>
      </dgm:prSet>
      <dgm:spPr/>
      <dgm:t>
        <a:bodyPr/>
        <a:lstStyle/>
        <a:p>
          <a:endParaRPr kumimoji="1" lang="ja-JP" altLang="en-US"/>
        </a:p>
      </dgm:t>
    </dgm:pt>
    <dgm:pt modelId="{A5BEEF54-3E6B-4FE2-B014-D778637A1F2B}" type="pres">
      <dgm:prSet presAssocID="{E7CDC04C-0711-4AC5-AE25-1F9DA4291206}" presName="sibTrans" presStyleLbl="sibTrans2D1" presStyleIdx="3" presStyleCnt="5"/>
      <dgm:spPr/>
      <dgm:t>
        <a:bodyPr/>
        <a:lstStyle/>
        <a:p>
          <a:endParaRPr kumimoji="1" lang="ja-JP" altLang="en-US"/>
        </a:p>
      </dgm:t>
    </dgm:pt>
    <dgm:pt modelId="{DB162826-4A19-4A92-98A0-344B4A710305}" type="pres">
      <dgm:prSet presAssocID="{E7CDC04C-0711-4AC5-AE25-1F9DA4291206}" presName="connectorText" presStyleLbl="sibTrans2D1" presStyleIdx="3" presStyleCnt="5"/>
      <dgm:spPr/>
      <dgm:t>
        <a:bodyPr/>
        <a:lstStyle/>
        <a:p>
          <a:endParaRPr kumimoji="1" lang="ja-JP" altLang="en-US"/>
        </a:p>
      </dgm:t>
    </dgm:pt>
    <dgm:pt modelId="{9A2CD5B2-F1A5-4CED-A08A-86D1DAEADDB8}" type="pres">
      <dgm:prSet presAssocID="{C9BAA16D-0E10-482E-819D-EC17E978BDEB}" presName="node" presStyleLbl="node1" presStyleIdx="4" presStyleCnt="5" custScaleX="145960" custScaleY="99624" custRadScaleRad="98130" custRadScaleInc="-10380">
        <dgm:presLayoutVars>
          <dgm:bulletEnabled val="1"/>
        </dgm:presLayoutVars>
      </dgm:prSet>
      <dgm:spPr/>
      <dgm:t>
        <a:bodyPr/>
        <a:lstStyle/>
        <a:p>
          <a:endParaRPr kumimoji="1" lang="ja-JP" altLang="en-US"/>
        </a:p>
      </dgm:t>
    </dgm:pt>
    <dgm:pt modelId="{3B48684B-0747-4FF4-93DF-14C10D529F17}" type="pres">
      <dgm:prSet presAssocID="{C8634A4C-54D5-4247-A99B-C9AF41B2FE15}" presName="sibTrans" presStyleLbl="sibTrans2D1" presStyleIdx="4" presStyleCnt="5"/>
      <dgm:spPr/>
      <dgm:t>
        <a:bodyPr/>
        <a:lstStyle/>
        <a:p>
          <a:endParaRPr kumimoji="1" lang="ja-JP" altLang="en-US"/>
        </a:p>
      </dgm:t>
    </dgm:pt>
    <dgm:pt modelId="{C135473F-BAE5-44EF-89A0-2F5402444EB5}" type="pres">
      <dgm:prSet presAssocID="{C8634A4C-54D5-4247-A99B-C9AF41B2FE15}" presName="connectorText" presStyleLbl="sibTrans2D1" presStyleIdx="4" presStyleCnt="5"/>
      <dgm:spPr/>
      <dgm:t>
        <a:bodyPr/>
        <a:lstStyle/>
        <a:p>
          <a:endParaRPr kumimoji="1" lang="ja-JP" altLang="en-US"/>
        </a:p>
      </dgm:t>
    </dgm:pt>
  </dgm:ptLst>
  <dgm:cxnLst>
    <dgm:cxn modelId="{18D7DAC6-3DEB-4FDF-9F9D-18E861503D61}" type="presOf" srcId="{C8634A4C-54D5-4247-A99B-C9AF41B2FE15}" destId="{C135473F-BAE5-44EF-89A0-2F5402444EB5}" srcOrd="1" destOrd="0" presId="urn:microsoft.com/office/officeart/2005/8/layout/cycle2"/>
    <dgm:cxn modelId="{C0D0DF4E-3495-4222-912F-047EB29C295F}" type="presOf" srcId="{9804516C-3F94-4F16-8176-BF3D17E9AE21}" destId="{9047CDD1-5CFF-44C7-A2EF-872226434768}" srcOrd="0" destOrd="0" presId="urn:microsoft.com/office/officeart/2005/8/layout/cycle2"/>
    <dgm:cxn modelId="{ACFC6694-489E-4B69-8011-7C19771D2C9B}" type="presOf" srcId="{3A214EB1-1A10-4AFF-A073-C20503C4AEE9}" destId="{0C4B7A3A-6D36-40B5-93C3-2F367B4439D9}" srcOrd="1" destOrd="0" presId="urn:microsoft.com/office/officeart/2005/8/layout/cycle2"/>
    <dgm:cxn modelId="{86B0A0B3-2343-4BF1-92FF-EAB4E37E5BFE}" type="presOf" srcId="{AD351AE1-FEE5-4FD2-A49E-7B4F9F42AD14}" destId="{665FFF19-8855-4FA2-8E11-86E0ECD21E3A}" srcOrd="0" destOrd="0" presId="urn:microsoft.com/office/officeart/2005/8/layout/cycle2"/>
    <dgm:cxn modelId="{B4223B64-B83A-4B66-80D7-0413C6C5B558}" srcId="{C3814CC8-6495-4997-8DE3-6F01A69F87A7}" destId="{C9BAA16D-0E10-482E-819D-EC17E978BDEB}" srcOrd="4" destOrd="0" parTransId="{F6DBAD47-70BC-46D0-9C64-640C7C9346E1}" sibTransId="{C8634A4C-54D5-4247-A99B-C9AF41B2FE15}"/>
    <dgm:cxn modelId="{99281BB8-B72D-4E04-8239-84B67F21A1D3}" type="presOf" srcId="{C8634A4C-54D5-4247-A99B-C9AF41B2FE15}" destId="{3B48684B-0747-4FF4-93DF-14C10D529F17}" srcOrd="0" destOrd="0" presId="urn:microsoft.com/office/officeart/2005/8/layout/cycle2"/>
    <dgm:cxn modelId="{507A7460-4271-4FAC-8A20-8162AE15AD09}" type="presOf" srcId="{3A214EB1-1A10-4AFF-A073-C20503C4AEE9}" destId="{3C86FE61-D603-4AF2-9DCA-81016EB4E4A3}" srcOrd="0" destOrd="0" presId="urn:microsoft.com/office/officeart/2005/8/layout/cycle2"/>
    <dgm:cxn modelId="{ABCD53D6-0357-4DF0-9BB0-0F4BB16A87FD}" srcId="{C3814CC8-6495-4997-8DE3-6F01A69F87A7}" destId="{9804516C-3F94-4F16-8176-BF3D17E9AE21}" srcOrd="0" destOrd="0" parTransId="{78C46AA2-EDC4-4C6A-8B87-63C27C08FBCE}" sibTransId="{3A214EB1-1A10-4AFF-A073-C20503C4AEE9}"/>
    <dgm:cxn modelId="{35B68CA8-982C-4AE4-9948-A36DA83A530F}" srcId="{C3814CC8-6495-4997-8DE3-6F01A69F87A7}" destId="{E04B7CB9-BBD0-47E7-8F26-0488593EE0C2}" srcOrd="3" destOrd="0" parTransId="{E171AB88-250B-41A7-827B-1EDDA9B4DFDC}" sibTransId="{E7CDC04C-0711-4AC5-AE25-1F9DA4291206}"/>
    <dgm:cxn modelId="{13933B2F-E788-47D0-90F6-6E62F6934E45}" srcId="{C3814CC8-6495-4997-8DE3-6F01A69F87A7}" destId="{AD351AE1-FEE5-4FD2-A49E-7B4F9F42AD14}" srcOrd="2" destOrd="0" parTransId="{C36EBBD9-CBD5-4A15-9367-696D5145AFF3}" sibTransId="{9EFE81A7-49BD-4C38-B13B-DEBF67C51969}"/>
    <dgm:cxn modelId="{7ECB896A-1A49-4DB2-A10B-DB18841CD071}" type="presOf" srcId="{28326DC2-6AD7-4CCA-B514-6A84D1CC0B66}" destId="{81AF9119-F11C-44D1-8C2B-0D90EBC41159}" srcOrd="1" destOrd="0" presId="urn:microsoft.com/office/officeart/2005/8/layout/cycle2"/>
    <dgm:cxn modelId="{FBC3E39F-EB09-44B9-8402-A45EDD36C67B}" type="presOf" srcId="{E7CDC04C-0711-4AC5-AE25-1F9DA4291206}" destId="{A5BEEF54-3E6B-4FE2-B014-D778637A1F2B}" srcOrd="0" destOrd="0" presId="urn:microsoft.com/office/officeart/2005/8/layout/cycle2"/>
    <dgm:cxn modelId="{729BC497-9A4E-4AC9-B0A7-C71B9C01436A}" type="presOf" srcId="{35E6E198-3CDE-42F3-AE2C-8E23F9070727}" destId="{8B1FBA13-5BA4-4623-A3BD-2721B7EB9F8F}" srcOrd="0" destOrd="0" presId="urn:microsoft.com/office/officeart/2005/8/layout/cycle2"/>
    <dgm:cxn modelId="{600467FE-6FC8-4BC2-9D33-8E7EE1805189}" type="presOf" srcId="{9EFE81A7-49BD-4C38-B13B-DEBF67C51969}" destId="{47E2A09A-B5F8-4203-BB43-EDAC1C2FAE71}" srcOrd="1" destOrd="0" presId="urn:microsoft.com/office/officeart/2005/8/layout/cycle2"/>
    <dgm:cxn modelId="{3C9B6709-4B02-475F-A0B7-42E9D3CA3EB4}" type="presOf" srcId="{C3814CC8-6495-4997-8DE3-6F01A69F87A7}" destId="{513FA419-9EAB-4B3A-B482-825B018E4C10}" srcOrd="0" destOrd="0" presId="urn:microsoft.com/office/officeart/2005/8/layout/cycle2"/>
    <dgm:cxn modelId="{C6885E0C-1D66-453E-93E0-8E3482C5F681}" type="presOf" srcId="{E04B7CB9-BBD0-47E7-8F26-0488593EE0C2}" destId="{FF8C3E0D-B013-4BC4-8DBD-44643E884ABF}" srcOrd="0" destOrd="0" presId="urn:microsoft.com/office/officeart/2005/8/layout/cycle2"/>
    <dgm:cxn modelId="{B95C0148-5192-430E-A2DA-4480D5405009}" srcId="{C3814CC8-6495-4997-8DE3-6F01A69F87A7}" destId="{35E6E198-3CDE-42F3-AE2C-8E23F9070727}" srcOrd="1" destOrd="0" parTransId="{48EC7AB9-6322-43F5-967D-244B1930E091}" sibTransId="{28326DC2-6AD7-4CCA-B514-6A84D1CC0B66}"/>
    <dgm:cxn modelId="{50B939B1-9987-4EF4-95D7-537F25AF0992}" type="presOf" srcId="{9EFE81A7-49BD-4C38-B13B-DEBF67C51969}" destId="{4A4F11DE-4828-4991-8147-43251478F31F}" srcOrd="0" destOrd="0" presId="urn:microsoft.com/office/officeart/2005/8/layout/cycle2"/>
    <dgm:cxn modelId="{1590DC44-A1F4-40BD-86D2-5B86B3DFA029}" type="presOf" srcId="{E7CDC04C-0711-4AC5-AE25-1F9DA4291206}" destId="{DB162826-4A19-4A92-98A0-344B4A710305}" srcOrd="1" destOrd="0" presId="urn:microsoft.com/office/officeart/2005/8/layout/cycle2"/>
    <dgm:cxn modelId="{8899A570-CDFC-4444-8746-5EF5D2B7BE13}" type="presOf" srcId="{C9BAA16D-0E10-482E-819D-EC17E978BDEB}" destId="{9A2CD5B2-F1A5-4CED-A08A-86D1DAEADDB8}" srcOrd="0" destOrd="0" presId="urn:microsoft.com/office/officeart/2005/8/layout/cycle2"/>
    <dgm:cxn modelId="{F7A480C7-0D56-4E98-935D-1D4FC26102E3}" type="presOf" srcId="{28326DC2-6AD7-4CCA-B514-6A84D1CC0B66}" destId="{B769EF27-A50C-450B-B6A9-3675A3B1FB4E}" srcOrd="0" destOrd="0" presId="urn:microsoft.com/office/officeart/2005/8/layout/cycle2"/>
    <dgm:cxn modelId="{E98933B4-B611-43C0-AB04-8EA749E84BE4}" type="presParOf" srcId="{513FA419-9EAB-4B3A-B482-825B018E4C10}" destId="{9047CDD1-5CFF-44C7-A2EF-872226434768}" srcOrd="0" destOrd="0" presId="urn:microsoft.com/office/officeart/2005/8/layout/cycle2"/>
    <dgm:cxn modelId="{482DF0BB-CAFF-4DF2-B31A-A7FEBB7D3124}" type="presParOf" srcId="{513FA419-9EAB-4B3A-B482-825B018E4C10}" destId="{3C86FE61-D603-4AF2-9DCA-81016EB4E4A3}" srcOrd="1" destOrd="0" presId="urn:microsoft.com/office/officeart/2005/8/layout/cycle2"/>
    <dgm:cxn modelId="{C2154569-0D33-43FC-AC0A-6A93E7635326}" type="presParOf" srcId="{3C86FE61-D603-4AF2-9DCA-81016EB4E4A3}" destId="{0C4B7A3A-6D36-40B5-93C3-2F367B4439D9}" srcOrd="0" destOrd="0" presId="urn:microsoft.com/office/officeart/2005/8/layout/cycle2"/>
    <dgm:cxn modelId="{CD9B661C-8468-4A92-9BBD-4909E0C58A09}" type="presParOf" srcId="{513FA419-9EAB-4B3A-B482-825B018E4C10}" destId="{8B1FBA13-5BA4-4623-A3BD-2721B7EB9F8F}" srcOrd="2" destOrd="0" presId="urn:microsoft.com/office/officeart/2005/8/layout/cycle2"/>
    <dgm:cxn modelId="{54D3945C-48D4-462A-B853-7219E8EE1FF4}" type="presParOf" srcId="{513FA419-9EAB-4B3A-B482-825B018E4C10}" destId="{B769EF27-A50C-450B-B6A9-3675A3B1FB4E}" srcOrd="3" destOrd="0" presId="urn:microsoft.com/office/officeart/2005/8/layout/cycle2"/>
    <dgm:cxn modelId="{5600CB5E-7DC7-4C5A-AB7E-0929104CA239}" type="presParOf" srcId="{B769EF27-A50C-450B-B6A9-3675A3B1FB4E}" destId="{81AF9119-F11C-44D1-8C2B-0D90EBC41159}" srcOrd="0" destOrd="0" presId="urn:microsoft.com/office/officeart/2005/8/layout/cycle2"/>
    <dgm:cxn modelId="{F205CD56-01E8-42B0-9B3D-BB5211BD48CF}" type="presParOf" srcId="{513FA419-9EAB-4B3A-B482-825B018E4C10}" destId="{665FFF19-8855-4FA2-8E11-86E0ECD21E3A}" srcOrd="4" destOrd="0" presId="urn:microsoft.com/office/officeart/2005/8/layout/cycle2"/>
    <dgm:cxn modelId="{64E1080C-2968-4A89-8E14-023221622A73}" type="presParOf" srcId="{513FA419-9EAB-4B3A-B482-825B018E4C10}" destId="{4A4F11DE-4828-4991-8147-43251478F31F}" srcOrd="5" destOrd="0" presId="urn:microsoft.com/office/officeart/2005/8/layout/cycle2"/>
    <dgm:cxn modelId="{D2C848BF-1AC5-4BBC-852E-B149F0999E30}" type="presParOf" srcId="{4A4F11DE-4828-4991-8147-43251478F31F}" destId="{47E2A09A-B5F8-4203-BB43-EDAC1C2FAE71}" srcOrd="0" destOrd="0" presId="urn:microsoft.com/office/officeart/2005/8/layout/cycle2"/>
    <dgm:cxn modelId="{DC22BBE1-5543-4B21-9282-9440EBF3A5D7}" type="presParOf" srcId="{513FA419-9EAB-4B3A-B482-825B018E4C10}" destId="{FF8C3E0D-B013-4BC4-8DBD-44643E884ABF}" srcOrd="6" destOrd="0" presId="urn:microsoft.com/office/officeart/2005/8/layout/cycle2"/>
    <dgm:cxn modelId="{B6595103-A15C-4D35-BA57-1E93FCBB2A1C}" type="presParOf" srcId="{513FA419-9EAB-4B3A-B482-825B018E4C10}" destId="{A5BEEF54-3E6B-4FE2-B014-D778637A1F2B}" srcOrd="7" destOrd="0" presId="urn:microsoft.com/office/officeart/2005/8/layout/cycle2"/>
    <dgm:cxn modelId="{D6D02C06-CDFD-4F7C-8456-0EE7A37CEE71}" type="presParOf" srcId="{A5BEEF54-3E6B-4FE2-B014-D778637A1F2B}" destId="{DB162826-4A19-4A92-98A0-344B4A710305}" srcOrd="0" destOrd="0" presId="urn:microsoft.com/office/officeart/2005/8/layout/cycle2"/>
    <dgm:cxn modelId="{2667C2B8-EA3B-45B4-9DFF-4EBBA5E4D2F8}" type="presParOf" srcId="{513FA419-9EAB-4B3A-B482-825B018E4C10}" destId="{9A2CD5B2-F1A5-4CED-A08A-86D1DAEADDB8}" srcOrd="8" destOrd="0" presId="urn:microsoft.com/office/officeart/2005/8/layout/cycle2"/>
    <dgm:cxn modelId="{05CDB760-724A-4729-A75D-DF266250793E}" type="presParOf" srcId="{513FA419-9EAB-4B3A-B482-825B018E4C10}" destId="{3B48684B-0747-4FF4-93DF-14C10D529F17}" srcOrd="9" destOrd="0" presId="urn:microsoft.com/office/officeart/2005/8/layout/cycle2"/>
    <dgm:cxn modelId="{DA99931C-FAF3-45AC-A029-74F104040EF9}" type="presParOf" srcId="{3B48684B-0747-4FF4-93DF-14C10D529F17}" destId="{C135473F-BAE5-44EF-89A0-2F5402444EB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47CDD1-5CFF-44C7-A2EF-872226434768}">
      <dsp:nvSpPr>
        <dsp:cNvPr id="0" name=""/>
        <dsp:cNvSpPr/>
      </dsp:nvSpPr>
      <dsp:spPr>
        <a:xfrm>
          <a:off x="2586834" y="5117"/>
          <a:ext cx="2027130" cy="1383604"/>
        </a:xfrm>
        <a:prstGeom prst="ellipse">
          <a:avLst/>
        </a:prstGeom>
        <a:solidFill>
          <a:srgbClr val="ED7D31">
            <a:lumMod val="60000"/>
            <a:lum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kumimoji="1" lang="ja-JP" altLang="en-US" sz="1000" b="1" kern="1200" dirty="0">
              <a:solidFill>
                <a:sysClr val="windowText" lastClr="000000"/>
              </a:solidFill>
              <a:latin typeface="ＭＳ ゴシック" panose="020B0609070205080204" pitchFamily="49" charset="-128"/>
              <a:ea typeface="ＭＳ ゴシック" panose="020B0609070205080204" pitchFamily="49" charset="-128"/>
              <a:cs typeface="+mn-cs"/>
            </a:rPr>
            <a:t>クリプト</a:t>
          </a:r>
          <a:endParaRPr kumimoji="1" lang="en-US" altLang="ja-JP" sz="1000" b="1" kern="1200" dirty="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dirty="0">
              <a:solidFill>
                <a:sysClr val="windowText" lastClr="000000"/>
              </a:solidFill>
              <a:latin typeface="ＭＳ ゴシック" panose="020B0609070205080204" pitchFamily="49" charset="-128"/>
              <a:ea typeface="ＭＳ ゴシック" panose="020B0609070205080204" pitchFamily="49" charset="-128"/>
              <a:cs typeface="+mn-cs"/>
            </a:rPr>
            <a:t>スポリジウム</a:t>
          </a:r>
          <a:endParaRPr kumimoji="1" lang="en-US" altLang="ja-JP" sz="1000" b="1" kern="1200" dirty="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dirty="0">
              <a:solidFill>
                <a:sysClr val="windowText" lastClr="000000"/>
              </a:solidFill>
              <a:latin typeface="ＭＳ ゴシック" panose="020B0609070205080204" pitchFamily="49" charset="-128"/>
              <a:ea typeface="ＭＳ ゴシック" panose="020B0609070205080204" pitchFamily="49" charset="-128"/>
              <a:cs typeface="+mn-cs"/>
            </a:rPr>
            <a:t>環境中に存在</a:t>
          </a:r>
        </a:p>
      </dsp:txBody>
      <dsp:txXfrm>
        <a:off x="2883700" y="207741"/>
        <a:ext cx="1433398" cy="978356"/>
      </dsp:txXfrm>
    </dsp:sp>
    <dsp:sp modelId="{3C86FE61-D603-4AF2-9DCA-81016EB4E4A3}">
      <dsp:nvSpPr>
        <dsp:cNvPr id="0" name=""/>
        <dsp:cNvSpPr/>
      </dsp:nvSpPr>
      <dsp:spPr>
        <a:xfrm rot="2313829">
          <a:off x="4313278" y="1130251"/>
          <a:ext cx="249228" cy="468728"/>
        </a:xfrm>
        <a:prstGeom prst="rightArrow">
          <a:avLst>
            <a:gd name="adj1" fmla="val 60000"/>
            <a:gd name="adj2" fmla="val 50000"/>
          </a:avLst>
        </a:prstGeom>
        <a:solidFill>
          <a:srgbClr val="ED7D31">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a:off x="4321431" y="1200692"/>
        <a:ext cx="174460" cy="281236"/>
      </dsp:txXfrm>
    </dsp:sp>
    <dsp:sp modelId="{8B1FBA13-5BA4-4623-A3BD-2721B7EB9F8F}">
      <dsp:nvSpPr>
        <dsp:cNvPr id="0" name=""/>
        <dsp:cNvSpPr/>
      </dsp:nvSpPr>
      <dsp:spPr>
        <a:xfrm>
          <a:off x="4272851" y="1349304"/>
          <a:ext cx="2027130" cy="1383604"/>
        </a:xfrm>
        <a:prstGeom prst="ellipse">
          <a:avLst/>
        </a:prstGeom>
        <a:solidFill>
          <a:srgbClr val="A5A5A5">
            <a:lumMod val="60000"/>
            <a:lum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人や哺乳動物に感染</a:t>
          </a:r>
        </a:p>
      </dsp:txBody>
      <dsp:txXfrm>
        <a:off x="4569717" y="1551928"/>
        <a:ext cx="1433398" cy="978356"/>
      </dsp:txXfrm>
    </dsp:sp>
    <dsp:sp modelId="{B769EF27-A50C-450B-B6A9-3675A3B1FB4E}">
      <dsp:nvSpPr>
        <dsp:cNvPr id="0" name=""/>
        <dsp:cNvSpPr/>
      </dsp:nvSpPr>
      <dsp:spPr>
        <a:xfrm rot="5831856">
          <a:off x="5040342" y="2730889"/>
          <a:ext cx="258734" cy="468728"/>
        </a:xfrm>
        <a:prstGeom prst="rightArrow">
          <a:avLst>
            <a:gd name="adj1" fmla="val 60000"/>
            <a:gd name="adj2" fmla="val 50000"/>
          </a:avLst>
        </a:prstGeom>
        <a:solidFill>
          <a:srgbClr val="A5A5A5">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rot="10800000">
        <a:off x="5084015" y="2786131"/>
        <a:ext cx="181114" cy="281236"/>
      </dsp:txXfrm>
    </dsp:sp>
    <dsp:sp modelId="{665FFF19-8855-4FA2-8E11-86E0ECD21E3A}">
      <dsp:nvSpPr>
        <dsp:cNvPr id="0" name=""/>
        <dsp:cNvSpPr/>
      </dsp:nvSpPr>
      <dsp:spPr>
        <a:xfrm>
          <a:off x="4037601" y="3212128"/>
          <a:ext cx="2027130" cy="1383604"/>
        </a:xfrm>
        <a:prstGeom prst="ellipse">
          <a:avLst/>
        </a:prstGeom>
        <a:solidFill>
          <a:srgbClr val="FFC000">
            <a:lumMod val="60000"/>
            <a:lum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消化管内で</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増殖</a:t>
          </a:r>
        </a:p>
      </dsp:txBody>
      <dsp:txXfrm>
        <a:off x="4334467" y="3414752"/>
        <a:ext cx="1433398" cy="978356"/>
      </dsp:txXfrm>
    </dsp:sp>
    <dsp:sp modelId="{4A4F11DE-4828-4991-8147-43251478F31F}">
      <dsp:nvSpPr>
        <dsp:cNvPr id="0" name=""/>
        <dsp:cNvSpPr/>
      </dsp:nvSpPr>
      <dsp:spPr>
        <a:xfrm rot="10800000">
          <a:off x="3496752" y="3669566"/>
          <a:ext cx="382199" cy="468728"/>
        </a:xfrm>
        <a:prstGeom prst="rightArrow">
          <a:avLst>
            <a:gd name="adj1" fmla="val 60000"/>
            <a:gd name="adj2" fmla="val 50000"/>
          </a:avLst>
        </a:prstGeom>
        <a:solidFill>
          <a:srgbClr val="FFC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rot="10800000">
        <a:off x="3611412" y="3763312"/>
        <a:ext cx="267539" cy="281236"/>
      </dsp:txXfrm>
    </dsp:sp>
    <dsp:sp modelId="{FF8C3E0D-B013-4BC4-8DBD-44643E884ABF}">
      <dsp:nvSpPr>
        <dsp:cNvPr id="0" name=""/>
        <dsp:cNvSpPr/>
      </dsp:nvSpPr>
      <dsp:spPr>
        <a:xfrm>
          <a:off x="1289339" y="3212128"/>
          <a:ext cx="2027130" cy="1383604"/>
        </a:xfrm>
        <a:prstGeom prst="ellipse">
          <a:avLst/>
        </a:prstGeom>
        <a:solidFill>
          <a:srgbClr val="4472C4">
            <a:lumMod val="60000"/>
            <a:lum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感染症発症</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rPr>
            <a:t>※</a:t>
          </a: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症状無い</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場合も</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a:off x="1586205" y="3414752"/>
        <a:ext cx="1433398" cy="978356"/>
      </dsp:txXfrm>
    </dsp:sp>
    <dsp:sp modelId="{A5BEEF54-3E6B-4FE2-B014-D778637A1F2B}">
      <dsp:nvSpPr>
        <dsp:cNvPr id="0" name=""/>
        <dsp:cNvSpPr/>
      </dsp:nvSpPr>
      <dsp:spPr>
        <a:xfrm rot="15493136">
          <a:off x="1976722" y="2745549"/>
          <a:ext cx="266928" cy="468728"/>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rot="10800000">
        <a:off x="2024936" y="2878491"/>
        <a:ext cx="186850" cy="281236"/>
      </dsp:txXfrm>
    </dsp:sp>
    <dsp:sp modelId="{9A2CD5B2-F1A5-4CED-A08A-86D1DAEADDB8}">
      <dsp:nvSpPr>
        <dsp:cNvPr id="0" name=""/>
        <dsp:cNvSpPr/>
      </dsp:nvSpPr>
      <dsp:spPr>
        <a:xfrm>
          <a:off x="900817" y="1349304"/>
          <a:ext cx="2027130" cy="1383604"/>
        </a:xfrm>
        <a:prstGeom prst="ellipse">
          <a:avLst/>
        </a:prstGeom>
        <a:solidFill>
          <a:srgbClr val="70AD47">
            <a:lumMod val="60000"/>
            <a:lum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クリプト</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スポリジウム</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体外へ排出</a:t>
          </a:r>
          <a:endParaRPr kumimoji="1" lang="en-US" altLang="ja-JP"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a:p>
          <a:pPr lvl="0" algn="ctr" defTabSz="444500">
            <a:lnSpc>
              <a:spcPct val="90000"/>
            </a:lnSpc>
            <a:spcBef>
              <a:spcPct val="0"/>
            </a:spcBef>
            <a:spcAft>
              <a:spcPct val="35000"/>
            </a:spcAft>
          </a:pPr>
          <a:r>
            <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rPr>
            <a:t>（糞便）</a:t>
          </a:r>
        </a:p>
      </dsp:txBody>
      <dsp:txXfrm>
        <a:off x="1197683" y="1551928"/>
        <a:ext cx="1433398" cy="978356"/>
      </dsp:txXfrm>
    </dsp:sp>
    <dsp:sp modelId="{3B48684B-0747-4FF4-93DF-14C10D529F17}">
      <dsp:nvSpPr>
        <dsp:cNvPr id="0" name=""/>
        <dsp:cNvSpPr/>
      </dsp:nvSpPr>
      <dsp:spPr>
        <a:xfrm rot="19286171">
          <a:off x="2627261" y="1139045"/>
          <a:ext cx="249228" cy="468728"/>
        </a:xfrm>
        <a:prstGeom prst="rightArrow">
          <a:avLst>
            <a:gd name="adj1" fmla="val 60000"/>
            <a:gd name="adj2" fmla="val 50000"/>
          </a:avLst>
        </a:prstGeom>
        <a:solidFill>
          <a:srgbClr val="70AD47">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b="1" kern="1200">
            <a:solidFill>
              <a:sysClr val="windowText" lastClr="000000"/>
            </a:solidFill>
            <a:latin typeface="ＭＳ ゴシック" panose="020B0609070205080204" pitchFamily="49" charset="-128"/>
            <a:ea typeface="ＭＳ ゴシック" panose="020B0609070205080204" pitchFamily="49" charset="-128"/>
            <a:cs typeface="+mn-cs"/>
          </a:endParaRPr>
        </a:p>
      </dsp:txBody>
      <dsp:txXfrm>
        <a:off x="2635414" y="1256096"/>
        <a:ext cx="174460" cy="28123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78312D56-F71A-4363-AB41-2C79F820C633}" type="datetimeFigureOut">
              <a:rPr kumimoji="1" lang="ja-JP" altLang="en-US" smtClean="0"/>
              <a:t>2020/3/31</a:t>
            </a:fld>
            <a:endParaRPr kumimoji="1" lang="ja-JP" altLang="en-US"/>
          </a:p>
        </p:txBody>
      </p:sp>
      <p:sp>
        <p:nvSpPr>
          <p:cNvPr id="4" name="スライド イメージ プレースホルダー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D342E1AB-5898-490E-8202-511996FF65FA}" type="slidenum">
              <a:rPr kumimoji="1" lang="ja-JP" altLang="en-US" smtClean="0"/>
              <a:t>‹#›</a:t>
            </a:fld>
            <a:endParaRPr kumimoji="1" lang="ja-JP" altLang="en-US"/>
          </a:p>
        </p:txBody>
      </p:sp>
    </p:spTree>
    <p:extLst>
      <p:ext uri="{BB962C8B-B14F-4D97-AF65-F5344CB8AC3E}">
        <p14:creationId xmlns:p14="http://schemas.microsoft.com/office/powerpoint/2010/main" val="33450921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77888" y="1198563"/>
            <a:ext cx="4316412" cy="3236912"/>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E8C4F77-414B-4E90-83DD-C55DB827E887}" type="slidenum">
              <a:rPr lang="ja-JP" altLang="en-US" smtClean="0">
                <a:solidFill>
                  <a:prstClr val="black"/>
                </a:solidFill>
              </a:rPr>
              <a:pPr/>
              <a:t>3</a:t>
            </a:fld>
            <a:endParaRPr lang="ja-JP" altLang="en-US">
              <a:solidFill>
                <a:prstClr val="black"/>
              </a:solidFill>
            </a:endParaRPr>
          </a:p>
        </p:txBody>
      </p:sp>
    </p:spTree>
    <p:extLst>
      <p:ext uri="{BB962C8B-B14F-4D97-AF65-F5344CB8AC3E}">
        <p14:creationId xmlns:p14="http://schemas.microsoft.com/office/powerpoint/2010/main" val="1237812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024578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1648011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545733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983552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989500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3271911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5698502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4634465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8022111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2004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650216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9981037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6186479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4525796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1795051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3636538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4637302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131375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9003083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51810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5539"/>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882274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2980136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0474252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9608019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588569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0488925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5507174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5909534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6678834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136665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36406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216051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2477732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983036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9051619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5388465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2902523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670261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5840440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6041228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69144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08385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40"/>
            <a:ext cx="7886700" cy="2852737"/>
          </a:xfrm>
        </p:spPr>
        <p:txBody>
          <a:bodyPr anchor="b"/>
          <a:lstStyle>
            <a:lvl1pPr>
              <a:defRPr sz="5539"/>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5"/>
            <a:ext cx="7886700" cy="1500187"/>
          </a:xfrm>
        </p:spPr>
        <p:txBody>
          <a:bodyPr/>
          <a:lstStyle>
            <a:lvl1pPr marL="0" indent="0">
              <a:buNone/>
              <a:defRPr sz="2215">
                <a:solidFill>
                  <a:schemeClr val="tx1">
                    <a:tint val="75000"/>
                  </a:schemeClr>
                </a:solidFill>
              </a:defRPr>
            </a:lvl1pPr>
            <a:lvl2pPr marL="422041" indent="0">
              <a:buNone/>
              <a:defRPr sz="1846">
                <a:solidFill>
                  <a:schemeClr val="tx1">
                    <a:tint val="75000"/>
                  </a:schemeClr>
                </a:solidFill>
              </a:defRPr>
            </a:lvl2pPr>
            <a:lvl3pPr marL="844083" indent="0">
              <a:buNone/>
              <a:defRPr sz="1662">
                <a:solidFill>
                  <a:schemeClr val="tx1">
                    <a:tint val="75000"/>
                  </a:schemeClr>
                </a:solidFill>
              </a:defRPr>
            </a:lvl3pPr>
            <a:lvl4pPr marL="1266124" indent="0">
              <a:buNone/>
              <a:defRPr sz="1477">
                <a:solidFill>
                  <a:schemeClr val="tx1">
                    <a:tint val="75000"/>
                  </a:schemeClr>
                </a:solidFill>
              </a:defRPr>
            </a:lvl4pPr>
            <a:lvl5pPr marL="1688165" indent="0">
              <a:buNone/>
              <a:defRPr sz="1477">
                <a:solidFill>
                  <a:schemeClr val="tx1">
                    <a:tint val="75000"/>
                  </a:schemeClr>
                </a:solidFill>
              </a:defRPr>
            </a:lvl5pPr>
            <a:lvl6pPr marL="2110207" indent="0">
              <a:buNone/>
              <a:defRPr sz="1477">
                <a:solidFill>
                  <a:schemeClr val="tx1">
                    <a:tint val="75000"/>
                  </a:schemeClr>
                </a:solidFill>
              </a:defRPr>
            </a:lvl6pPr>
            <a:lvl7pPr marL="2532248" indent="0">
              <a:buNone/>
              <a:defRPr sz="1477">
                <a:solidFill>
                  <a:schemeClr val="tx1">
                    <a:tint val="75000"/>
                  </a:schemeClr>
                </a:solidFill>
              </a:defRPr>
            </a:lvl7pPr>
            <a:lvl8pPr marL="2954289" indent="0">
              <a:buNone/>
              <a:defRPr sz="1477">
                <a:solidFill>
                  <a:schemeClr val="tx1">
                    <a:tint val="75000"/>
                  </a:schemeClr>
                </a:solidFill>
              </a:defRPr>
            </a:lvl8pPr>
            <a:lvl9pPr marL="3376331" indent="0">
              <a:buNone/>
              <a:defRPr sz="147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314078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015465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931094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8813189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8994790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391823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826274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674823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34169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8630505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78618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5732892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5916288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7906786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0206380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6366496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3035529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5970059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6927511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8562983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8071217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03003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2" y="365127"/>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1" y="1681163"/>
            <a:ext cx="3868340"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1"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9081856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55508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2106540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7868049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03100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174432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7610754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8331300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8443334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067186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94514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0642580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170232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730558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0984164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5636653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4094400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0529409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91509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96475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2" y="457200"/>
            <a:ext cx="2949178" cy="1600200"/>
          </a:xfrm>
        </p:spPr>
        <p:txBody>
          <a:bodyPr anchor="b"/>
          <a:lstStyle>
            <a:lvl1pPr>
              <a:defRPr sz="2954"/>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7"/>
            <a:ext cx="4629150" cy="4873625"/>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37383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2" y="457200"/>
            <a:ext cx="2949178" cy="1600200"/>
          </a:xfrm>
        </p:spPr>
        <p:txBody>
          <a:bodyPr anchor="b"/>
          <a:lstStyle>
            <a:lvl1pPr>
              <a:defRPr sz="2954"/>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7"/>
            <a:ext cx="4629150" cy="4873625"/>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kumimoji="1" lang="ja-JP" altLang="en-US"/>
          </a:p>
        </p:txBody>
      </p:sp>
      <p:sp>
        <p:nvSpPr>
          <p:cNvPr id="4" name="テキスト プレースホルダー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84875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198507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08579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223505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86232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689124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64552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438951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291616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78052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122848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90778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957399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926014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694809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175690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355794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32854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026600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5393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638265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636987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615941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103466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25315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884464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533290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440023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329119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722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869016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414234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577624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277108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88857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980230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379849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054376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42820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40354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84358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69207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953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921650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954405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339878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45860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518523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660907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94936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687138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6281892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53084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316599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92014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287789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852484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7518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652105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0063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835295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3352577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88794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729544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31146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7618779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56172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486084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713890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2910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2020/3/31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579118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21254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080531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238243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356032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573213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7917533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434360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5627637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4558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2020/3/31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3937910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1052075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787160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034090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3519807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9793935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7834457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F8A71497-8597-463F-9F2B-DF19F7620AD4}"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E6E57B62-0FEF-411A-BB50-C5EE060F61F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145143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44083" rtl="0" eaLnBrk="1" latinLnBrk="0" hangingPunct="1">
        <a:lnSpc>
          <a:spcPct val="90000"/>
        </a:lnSpc>
        <a:spcBef>
          <a:spcPct val="0"/>
        </a:spcBef>
        <a:buNone/>
        <a:defRPr kumimoji="1" sz="4062" kern="1200">
          <a:solidFill>
            <a:schemeClr val="tx1"/>
          </a:solidFill>
          <a:latin typeface="+mj-lt"/>
          <a:ea typeface="+mj-ea"/>
          <a:cs typeface="+mj-cs"/>
        </a:defRPr>
      </a:lvl1pPr>
    </p:titleStyle>
    <p:bodyStyle>
      <a:lvl1pPr marL="211021" indent="-211021" algn="l" defTabSz="844083" rtl="0" eaLnBrk="1" latinLnBrk="0" hangingPunct="1">
        <a:lnSpc>
          <a:spcPct val="90000"/>
        </a:lnSpc>
        <a:spcBef>
          <a:spcPts val="923"/>
        </a:spcBef>
        <a:buFont typeface="Arial" panose="020B0604020202020204" pitchFamily="34" charset="0"/>
        <a:buChar char="•"/>
        <a:defRPr kumimoji="1" sz="2585" kern="1200">
          <a:solidFill>
            <a:schemeClr val="tx1"/>
          </a:solidFill>
          <a:latin typeface="+mn-lt"/>
          <a:ea typeface="+mn-ea"/>
          <a:cs typeface="+mn-cs"/>
        </a:defRPr>
      </a:lvl1pPr>
      <a:lvl2pPr marL="633062" indent="-211021" algn="l" defTabSz="844083" rtl="0" eaLnBrk="1" latinLnBrk="0" hangingPunct="1">
        <a:lnSpc>
          <a:spcPct val="90000"/>
        </a:lnSpc>
        <a:spcBef>
          <a:spcPts val="462"/>
        </a:spcBef>
        <a:buFont typeface="Arial" panose="020B0604020202020204" pitchFamily="34" charset="0"/>
        <a:buChar char="•"/>
        <a:defRPr kumimoji="1" sz="2215" kern="1200">
          <a:solidFill>
            <a:schemeClr val="tx1"/>
          </a:solidFill>
          <a:latin typeface="+mn-lt"/>
          <a:ea typeface="+mn-ea"/>
          <a:cs typeface="+mn-cs"/>
        </a:defRPr>
      </a:lvl2pPr>
      <a:lvl3pPr marL="1055103" indent="-211021" algn="l" defTabSz="844083" rtl="0" eaLnBrk="1" latinLnBrk="0" hangingPunct="1">
        <a:lnSpc>
          <a:spcPct val="90000"/>
        </a:lnSpc>
        <a:spcBef>
          <a:spcPts val="462"/>
        </a:spcBef>
        <a:buFont typeface="Arial" panose="020B0604020202020204" pitchFamily="34" charset="0"/>
        <a:buChar char="•"/>
        <a:defRPr kumimoji="1" sz="1846" kern="1200">
          <a:solidFill>
            <a:schemeClr val="tx1"/>
          </a:solidFill>
          <a:latin typeface="+mn-lt"/>
          <a:ea typeface="+mn-ea"/>
          <a:cs typeface="+mn-cs"/>
        </a:defRPr>
      </a:lvl3pPr>
      <a:lvl4pPr marL="1477145"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4pPr>
      <a:lvl5pPr marL="1899186"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5pPr>
      <a:lvl6pPr marL="2321227"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6pPr>
      <a:lvl7pPr marL="2743269"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7pPr>
      <a:lvl8pPr marL="3165310"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8pPr>
      <a:lvl9pPr marL="3587351" indent="-211021" algn="l" defTabSz="844083" rtl="0" eaLnBrk="1" latinLnBrk="0" hangingPunct="1">
        <a:lnSpc>
          <a:spcPct val="90000"/>
        </a:lnSpc>
        <a:spcBef>
          <a:spcPts val="462"/>
        </a:spcBef>
        <a:buFont typeface="Arial" panose="020B0604020202020204" pitchFamily="34" charset="0"/>
        <a:buChar char="•"/>
        <a:defRPr kumimoji="1" sz="1662" kern="1200">
          <a:solidFill>
            <a:schemeClr val="tx1"/>
          </a:solidFill>
          <a:latin typeface="+mn-lt"/>
          <a:ea typeface="+mn-ea"/>
          <a:cs typeface="+mn-cs"/>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523865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19884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601195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7261583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5684944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7186508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lang="ja-JP" altLang="en-US" smtClean="0">
                <a:solidFill>
                  <a:prstClr val="black">
                    <a:tint val="75000"/>
                  </a:prstClr>
                </a:solidFill>
              </a:rPr>
              <a:pPr/>
              <a:t>2020/3/31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2070203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package" Target="../embeddings/Microsoft_Word_Document6.docx"/><Relationship Id="rId18" Type="http://schemas.openxmlformats.org/officeDocument/2006/relationships/image" Target="../media/image8.emf"/><Relationship Id="rId26" Type="http://schemas.openxmlformats.org/officeDocument/2006/relationships/image" Target="../media/image12.emf"/><Relationship Id="rId3" Type="http://schemas.openxmlformats.org/officeDocument/2006/relationships/package" Target="../embeddings/Microsoft_Word_Document1.docx"/><Relationship Id="rId21" Type="http://schemas.openxmlformats.org/officeDocument/2006/relationships/package" Target="../embeddings/Microsoft_Word_Document10.docx"/><Relationship Id="rId7" Type="http://schemas.openxmlformats.org/officeDocument/2006/relationships/package" Target="../embeddings/Microsoft_Word_Document3.docx"/><Relationship Id="rId12" Type="http://schemas.openxmlformats.org/officeDocument/2006/relationships/image" Target="../media/image5.emf"/><Relationship Id="rId17" Type="http://schemas.openxmlformats.org/officeDocument/2006/relationships/package" Target="../embeddings/Microsoft_Word_Document8.docx"/><Relationship Id="rId25" Type="http://schemas.openxmlformats.org/officeDocument/2006/relationships/package" Target="../embeddings/Microsoft_Word_Document12.docx"/><Relationship Id="rId2" Type="http://schemas.openxmlformats.org/officeDocument/2006/relationships/slideLayout" Target="../slideLayouts/slideLayout45.xml"/><Relationship Id="rId16" Type="http://schemas.openxmlformats.org/officeDocument/2006/relationships/image" Target="../media/image7.emf"/><Relationship Id="rId20" Type="http://schemas.openxmlformats.org/officeDocument/2006/relationships/image" Target="../media/image9.emf"/><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package" Target="../embeddings/Microsoft_Word_Document5.docx"/><Relationship Id="rId24" Type="http://schemas.openxmlformats.org/officeDocument/2006/relationships/image" Target="../media/image11.emf"/><Relationship Id="rId5" Type="http://schemas.openxmlformats.org/officeDocument/2006/relationships/package" Target="../embeddings/Microsoft_Word_Document2.docx"/><Relationship Id="rId15" Type="http://schemas.openxmlformats.org/officeDocument/2006/relationships/package" Target="../embeddings/Microsoft_Word_Document7.docx"/><Relationship Id="rId23" Type="http://schemas.openxmlformats.org/officeDocument/2006/relationships/package" Target="../embeddings/Microsoft_Word_Document11.docx"/><Relationship Id="rId28" Type="http://schemas.openxmlformats.org/officeDocument/2006/relationships/image" Target="../media/image13.emf"/><Relationship Id="rId10" Type="http://schemas.openxmlformats.org/officeDocument/2006/relationships/image" Target="../media/image4.emf"/><Relationship Id="rId19" Type="http://schemas.openxmlformats.org/officeDocument/2006/relationships/package" Target="../embeddings/Microsoft_Word_Document9.docx"/><Relationship Id="rId4" Type="http://schemas.openxmlformats.org/officeDocument/2006/relationships/image" Target="../media/image1.emf"/><Relationship Id="rId9" Type="http://schemas.openxmlformats.org/officeDocument/2006/relationships/package" Target="../embeddings/Microsoft_Word_Document4.docx"/><Relationship Id="rId14" Type="http://schemas.openxmlformats.org/officeDocument/2006/relationships/image" Target="../media/image6.emf"/><Relationship Id="rId22" Type="http://schemas.openxmlformats.org/officeDocument/2006/relationships/image" Target="../media/image10.emf"/><Relationship Id="rId27" Type="http://schemas.openxmlformats.org/officeDocument/2006/relationships/package" Target="../embeddings/Microsoft_Word_Document13.doc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742951"/>
            <a:ext cx="7772400" cy="1470025"/>
          </a:xfrm>
        </p:spPr>
        <p:txBody>
          <a:bodyPr>
            <a:normAutofit/>
          </a:bodyPr>
          <a:lstStyle/>
          <a:p>
            <a:r>
              <a:rPr kumimoji="1" lang="en-US" altLang="ja-JP" sz="5400" dirty="0" smtClean="0"/>
              <a:t>04</a:t>
            </a:r>
            <a:r>
              <a:rPr kumimoji="1" lang="ja-JP" altLang="en-US" sz="5400" dirty="0" smtClean="0"/>
              <a:t>現地</a:t>
            </a:r>
            <a:r>
              <a:rPr kumimoji="1" lang="ja-JP" altLang="en-US" sz="5400" dirty="0" smtClean="0"/>
              <a:t>調査（参考資料）</a:t>
            </a:r>
            <a:endParaRPr kumimoji="1" lang="ja-JP" altLang="en-US" sz="5400" dirty="0"/>
          </a:p>
        </p:txBody>
      </p:sp>
      <p:sp>
        <p:nvSpPr>
          <p:cNvPr id="3" name="サブタイトル 2"/>
          <p:cNvSpPr>
            <a:spLocks noGrp="1"/>
          </p:cNvSpPr>
          <p:nvPr>
            <p:ph type="subTitle" idx="1"/>
          </p:nvPr>
        </p:nvSpPr>
        <p:spPr>
          <a:xfrm>
            <a:off x="1371600" y="3886200"/>
            <a:ext cx="6400800" cy="1054968"/>
          </a:xfrm>
        </p:spPr>
        <p:txBody>
          <a:bodyPr/>
          <a:lstStyle/>
          <a:p>
            <a:r>
              <a:rPr kumimoji="1" lang="ja-JP" altLang="en-US" dirty="0" smtClean="0"/>
              <a:t>（図、表などの元データ）</a:t>
            </a:r>
            <a:endParaRPr kumimoji="1" lang="ja-JP" altLang="en-US" dirty="0"/>
          </a:p>
        </p:txBody>
      </p:sp>
    </p:spTree>
    <p:extLst>
      <p:ext uri="{BB962C8B-B14F-4D97-AF65-F5344CB8AC3E}">
        <p14:creationId xmlns:p14="http://schemas.microsoft.com/office/powerpoint/2010/main" val="4201945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467544" y="3645024"/>
            <a:ext cx="151216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dirty="0" smtClean="0">
                <a:solidFill>
                  <a:prstClr val="black"/>
                </a:solidFill>
              </a:rPr>
              <a:t>取水施設（原水）</a:t>
            </a:r>
            <a:endParaRPr lang="ja-JP" altLang="en-US" sz="2400" dirty="0">
              <a:solidFill>
                <a:prstClr val="black"/>
              </a:solidFill>
            </a:endParaRPr>
          </a:p>
        </p:txBody>
      </p:sp>
      <p:sp>
        <p:nvSpPr>
          <p:cNvPr id="7" name="角丸四角形 6"/>
          <p:cNvSpPr/>
          <p:nvPr/>
        </p:nvSpPr>
        <p:spPr>
          <a:xfrm>
            <a:off x="2483768" y="3645024"/>
            <a:ext cx="1368152"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dirty="0">
                <a:solidFill>
                  <a:prstClr val="black"/>
                </a:solidFill>
              </a:rPr>
              <a:t>着水井</a:t>
            </a:r>
          </a:p>
        </p:txBody>
      </p:sp>
      <p:sp>
        <p:nvSpPr>
          <p:cNvPr id="8" name="角丸四角形 7"/>
          <p:cNvSpPr/>
          <p:nvPr/>
        </p:nvSpPr>
        <p:spPr>
          <a:xfrm>
            <a:off x="4355976" y="3645024"/>
            <a:ext cx="151216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dirty="0" smtClean="0">
                <a:solidFill>
                  <a:prstClr val="black"/>
                </a:solidFill>
              </a:rPr>
              <a:t>塩素接触池</a:t>
            </a:r>
            <a:endParaRPr lang="ja-JP" altLang="en-US" dirty="0">
              <a:solidFill>
                <a:prstClr val="black"/>
              </a:solidFill>
            </a:endParaRPr>
          </a:p>
        </p:txBody>
      </p:sp>
      <p:sp>
        <p:nvSpPr>
          <p:cNvPr id="9" name="角丸四角形 8"/>
          <p:cNvSpPr/>
          <p:nvPr/>
        </p:nvSpPr>
        <p:spPr>
          <a:xfrm>
            <a:off x="6372200" y="3645024"/>
            <a:ext cx="151216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400" dirty="0">
                <a:solidFill>
                  <a:prstClr val="black"/>
                </a:solidFill>
              </a:rPr>
              <a:t>浄水</a:t>
            </a:r>
            <a:r>
              <a:rPr lang="ja-JP" altLang="en-US" sz="2400" dirty="0" smtClean="0">
                <a:solidFill>
                  <a:prstClr val="black"/>
                </a:solidFill>
              </a:rPr>
              <a:t>池（配水池）</a:t>
            </a:r>
            <a:endParaRPr lang="ja-JP" altLang="en-US" sz="2400" dirty="0">
              <a:solidFill>
                <a:prstClr val="black"/>
              </a:solidFill>
            </a:endParaRPr>
          </a:p>
        </p:txBody>
      </p:sp>
      <p:sp>
        <p:nvSpPr>
          <p:cNvPr id="6" name="右矢印 5"/>
          <p:cNvSpPr/>
          <p:nvPr/>
        </p:nvSpPr>
        <p:spPr>
          <a:xfrm>
            <a:off x="1979712" y="3872860"/>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prstClr val="white"/>
              </a:solidFill>
            </a:endParaRPr>
          </a:p>
        </p:txBody>
      </p:sp>
      <p:sp>
        <p:nvSpPr>
          <p:cNvPr id="12" name="右矢印 11"/>
          <p:cNvSpPr/>
          <p:nvPr/>
        </p:nvSpPr>
        <p:spPr>
          <a:xfrm>
            <a:off x="3851920" y="3861048"/>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prstClr val="white"/>
              </a:solidFill>
            </a:endParaRPr>
          </a:p>
        </p:txBody>
      </p:sp>
      <p:sp>
        <p:nvSpPr>
          <p:cNvPr id="13" name="右矢印 12"/>
          <p:cNvSpPr/>
          <p:nvPr/>
        </p:nvSpPr>
        <p:spPr>
          <a:xfrm>
            <a:off x="5868144" y="3861048"/>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prstClr val="white"/>
              </a:solidFill>
            </a:endParaRPr>
          </a:p>
        </p:txBody>
      </p:sp>
      <p:sp>
        <p:nvSpPr>
          <p:cNvPr id="10" name="正方形/長方形 9"/>
          <p:cNvSpPr/>
          <p:nvPr/>
        </p:nvSpPr>
        <p:spPr>
          <a:xfrm>
            <a:off x="4283968" y="2348880"/>
            <a:ext cx="115212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smtClean="0">
                <a:solidFill>
                  <a:prstClr val="white"/>
                </a:solidFill>
              </a:rPr>
              <a:t>消毒剤（塩素剤）</a:t>
            </a:r>
            <a:endParaRPr lang="ja-JP" altLang="en-US" b="1" dirty="0">
              <a:solidFill>
                <a:prstClr val="white"/>
              </a:solidFill>
            </a:endParaRPr>
          </a:p>
        </p:txBody>
      </p:sp>
      <p:cxnSp>
        <p:nvCxnSpPr>
          <p:cNvPr id="15" name="直線矢印コネクタ 14"/>
          <p:cNvCxnSpPr/>
          <p:nvPr/>
        </p:nvCxnSpPr>
        <p:spPr>
          <a:xfrm>
            <a:off x="4788024" y="2996952"/>
            <a:ext cx="0" cy="64807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7" name="カギ線コネクタ 16"/>
          <p:cNvCxnSpPr>
            <a:stCxn id="10" idx="3"/>
          </p:cNvCxnSpPr>
          <p:nvPr/>
        </p:nvCxnSpPr>
        <p:spPr>
          <a:xfrm>
            <a:off x="5436096" y="2672916"/>
            <a:ext cx="576064" cy="1199944"/>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35" name="右矢印 34"/>
          <p:cNvSpPr/>
          <p:nvPr/>
        </p:nvSpPr>
        <p:spPr>
          <a:xfrm>
            <a:off x="8028384" y="3573016"/>
            <a:ext cx="504056" cy="936104"/>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prstClr val="black"/>
                </a:solidFill>
              </a:rPr>
              <a:t>配水</a:t>
            </a:r>
          </a:p>
        </p:txBody>
      </p:sp>
      <p:sp>
        <p:nvSpPr>
          <p:cNvPr id="2" name="テキスト ボックス 1"/>
          <p:cNvSpPr txBox="1"/>
          <p:nvPr/>
        </p:nvSpPr>
        <p:spPr>
          <a:xfrm>
            <a:off x="467544" y="692696"/>
            <a:ext cx="3816424" cy="523220"/>
          </a:xfrm>
          <a:prstGeom prst="rect">
            <a:avLst/>
          </a:prstGeom>
          <a:noFill/>
        </p:spPr>
        <p:txBody>
          <a:bodyPr wrap="square" rtlCol="0">
            <a:spAutoFit/>
          </a:bodyPr>
          <a:lstStyle/>
          <a:p>
            <a:r>
              <a:rPr lang="ja-JP" altLang="en-US" sz="2800" u="sng" dirty="0" smtClean="0">
                <a:solidFill>
                  <a:prstClr val="black"/>
                </a:solidFill>
              </a:rPr>
              <a:t>（１）塩素消毒のみ</a:t>
            </a:r>
            <a:endParaRPr lang="ja-JP" altLang="en-US" sz="2800" u="sng" dirty="0">
              <a:solidFill>
                <a:prstClr val="black"/>
              </a:solidFill>
            </a:endParaRPr>
          </a:p>
        </p:txBody>
      </p:sp>
    </p:spTree>
    <p:extLst>
      <p:ext uri="{BB962C8B-B14F-4D97-AF65-F5344CB8AC3E}">
        <p14:creationId xmlns:p14="http://schemas.microsoft.com/office/powerpoint/2010/main" val="746235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1115616" y="3861048"/>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取水施設</a:t>
            </a:r>
            <a:endParaRPr lang="en-US" altLang="ja-JP" sz="1600" dirty="0" smtClean="0">
              <a:solidFill>
                <a:prstClr val="black"/>
              </a:solidFill>
            </a:endParaRPr>
          </a:p>
          <a:p>
            <a:pPr algn="ctr"/>
            <a:r>
              <a:rPr lang="ja-JP" altLang="en-US" sz="1600" dirty="0" smtClean="0">
                <a:solidFill>
                  <a:prstClr val="black"/>
                </a:solidFill>
              </a:rPr>
              <a:t>（原水）</a:t>
            </a:r>
            <a:endParaRPr lang="ja-JP" altLang="en-US" sz="1600" dirty="0">
              <a:solidFill>
                <a:prstClr val="black"/>
              </a:solidFill>
            </a:endParaRPr>
          </a:p>
        </p:txBody>
      </p:sp>
      <p:sp>
        <p:nvSpPr>
          <p:cNvPr id="19" name="角丸四角形 18"/>
          <p:cNvSpPr/>
          <p:nvPr/>
        </p:nvSpPr>
        <p:spPr>
          <a:xfrm>
            <a:off x="6228184" y="3861048"/>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浄水</a:t>
            </a:r>
            <a:r>
              <a:rPr lang="ja-JP" altLang="en-US" sz="1600" dirty="0" smtClean="0">
                <a:solidFill>
                  <a:prstClr val="black"/>
                </a:solidFill>
              </a:rPr>
              <a:t>池</a:t>
            </a:r>
            <a:endParaRPr lang="en-US" altLang="ja-JP" sz="1600" dirty="0" smtClean="0">
              <a:solidFill>
                <a:prstClr val="black"/>
              </a:solidFill>
            </a:endParaRPr>
          </a:p>
          <a:p>
            <a:pPr algn="ctr"/>
            <a:r>
              <a:rPr lang="ja-JP" altLang="en-US" sz="1600" dirty="0" smtClean="0">
                <a:solidFill>
                  <a:prstClr val="black"/>
                </a:solidFill>
              </a:rPr>
              <a:t>（配水池）</a:t>
            </a:r>
            <a:endParaRPr lang="ja-JP" altLang="en-US" sz="1600" dirty="0">
              <a:solidFill>
                <a:prstClr val="black"/>
              </a:solidFill>
            </a:endParaRPr>
          </a:p>
        </p:txBody>
      </p:sp>
      <p:sp>
        <p:nvSpPr>
          <p:cNvPr id="23" name="正方形/長方形 22"/>
          <p:cNvSpPr/>
          <p:nvPr/>
        </p:nvSpPr>
        <p:spPr>
          <a:xfrm>
            <a:off x="5508104" y="2564904"/>
            <a:ext cx="115212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rPr>
              <a:t>消毒剤</a:t>
            </a:r>
            <a:endParaRPr lang="en-US" altLang="ja-JP" sz="1600" b="1" dirty="0" smtClean="0">
              <a:solidFill>
                <a:prstClr val="white"/>
              </a:solidFill>
            </a:endParaRPr>
          </a:p>
          <a:p>
            <a:pPr algn="ctr"/>
            <a:r>
              <a:rPr lang="ja-JP" altLang="en-US" sz="1600" b="1" dirty="0" smtClean="0">
                <a:solidFill>
                  <a:prstClr val="white"/>
                </a:solidFill>
              </a:rPr>
              <a:t>（塩素剤）</a:t>
            </a:r>
            <a:endParaRPr lang="ja-JP" altLang="en-US" sz="1600" b="1" dirty="0">
              <a:solidFill>
                <a:prstClr val="white"/>
              </a:solidFill>
            </a:endParaRPr>
          </a:p>
        </p:txBody>
      </p:sp>
      <p:cxnSp>
        <p:nvCxnSpPr>
          <p:cNvPr id="24" name="直線矢印コネクタ 23"/>
          <p:cNvCxnSpPr/>
          <p:nvPr/>
        </p:nvCxnSpPr>
        <p:spPr>
          <a:xfrm>
            <a:off x="5940152" y="3212976"/>
            <a:ext cx="0" cy="82800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 name="カギ線コネクタ 24"/>
          <p:cNvCxnSpPr/>
          <p:nvPr/>
        </p:nvCxnSpPr>
        <p:spPr>
          <a:xfrm>
            <a:off x="6660232" y="2889048"/>
            <a:ext cx="324000" cy="97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6" name="右矢印 25"/>
          <p:cNvSpPr/>
          <p:nvPr/>
        </p:nvSpPr>
        <p:spPr>
          <a:xfrm>
            <a:off x="7452320" y="3717032"/>
            <a:ext cx="504056" cy="936104"/>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prstClr val="black"/>
                </a:solidFill>
              </a:rPr>
              <a:t>配水</a:t>
            </a:r>
          </a:p>
        </p:txBody>
      </p:sp>
      <p:sp>
        <p:nvSpPr>
          <p:cNvPr id="27" name="右矢印 26"/>
          <p:cNvSpPr/>
          <p:nvPr/>
        </p:nvSpPr>
        <p:spPr>
          <a:xfrm>
            <a:off x="2195736" y="4088884"/>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1" name="右矢印 30"/>
          <p:cNvSpPr/>
          <p:nvPr/>
        </p:nvSpPr>
        <p:spPr>
          <a:xfrm>
            <a:off x="2987824" y="4077072"/>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2" name="右矢印 31"/>
          <p:cNvSpPr/>
          <p:nvPr/>
        </p:nvSpPr>
        <p:spPr>
          <a:xfrm>
            <a:off x="4644008" y="4077072"/>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5" name="角丸四角形 34"/>
          <p:cNvSpPr/>
          <p:nvPr/>
        </p:nvSpPr>
        <p:spPr>
          <a:xfrm>
            <a:off x="3347864" y="3861048"/>
            <a:ext cx="1296144"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普通沈澱池</a:t>
            </a:r>
            <a:endParaRPr lang="en-US" altLang="ja-JP" sz="1600" dirty="0" smtClean="0">
              <a:solidFill>
                <a:prstClr val="black"/>
              </a:solidFill>
            </a:endParaRPr>
          </a:p>
          <a:p>
            <a:pPr algn="ctr"/>
            <a:r>
              <a:rPr lang="ja-JP" altLang="en-US" sz="1600" dirty="0" smtClean="0">
                <a:solidFill>
                  <a:prstClr val="black"/>
                </a:solidFill>
              </a:rPr>
              <a:t>（前処理）</a:t>
            </a:r>
            <a:endParaRPr lang="ja-JP" altLang="en-US" sz="1600" dirty="0">
              <a:solidFill>
                <a:prstClr val="black"/>
              </a:solidFill>
            </a:endParaRPr>
          </a:p>
        </p:txBody>
      </p:sp>
      <p:sp>
        <p:nvSpPr>
          <p:cNvPr id="37" name="角丸四角形 36"/>
          <p:cNvSpPr/>
          <p:nvPr/>
        </p:nvSpPr>
        <p:spPr>
          <a:xfrm>
            <a:off x="5004048" y="3861048"/>
            <a:ext cx="864096"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緩速</a:t>
            </a:r>
            <a:endParaRPr lang="en-US" altLang="ja-JP" sz="1600" dirty="0" smtClean="0">
              <a:solidFill>
                <a:prstClr val="black"/>
              </a:solidFill>
            </a:endParaRPr>
          </a:p>
          <a:p>
            <a:pPr algn="ctr"/>
            <a:r>
              <a:rPr lang="ja-JP" altLang="en-US" sz="1600" dirty="0">
                <a:solidFill>
                  <a:prstClr val="black"/>
                </a:solidFill>
              </a:rPr>
              <a:t>ろ過</a:t>
            </a:r>
            <a:r>
              <a:rPr lang="ja-JP" altLang="en-US" sz="1600" dirty="0" smtClean="0">
                <a:solidFill>
                  <a:prstClr val="black"/>
                </a:solidFill>
              </a:rPr>
              <a:t>池</a:t>
            </a:r>
            <a:endParaRPr lang="ja-JP" altLang="en-US" sz="1600" dirty="0">
              <a:solidFill>
                <a:prstClr val="black"/>
              </a:solidFill>
            </a:endParaRPr>
          </a:p>
        </p:txBody>
      </p:sp>
      <p:sp>
        <p:nvSpPr>
          <p:cNvPr id="38" name="右矢印 37"/>
          <p:cNvSpPr/>
          <p:nvPr/>
        </p:nvSpPr>
        <p:spPr>
          <a:xfrm>
            <a:off x="5868144" y="4077072"/>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48" name="テキスト ボックス 47"/>
          <p:cNvSpPr txBox="1"/>
          <p:nvPr/>
        </p:nvSpPr>
        <p:spPr>
          <a:xfrm>
            <a:off x="6588224" y="3218344"/>
            <a:ext cx="1116124" cy="276999"/>
          </a:xfrm>
          <a:prstGeom prst="rect">
            <a:avLst/>
          </a:prstGeom>
          <a:noFill/>
        </p:spPr>
        <p:txBody>
          <a:bodyPr wrap="square" rtlCol="0">
            <a:spAutoFit/>
          </a:bodyPr>
          <a:lstStyle/>
          <a:p>
            <a:r>
              <a:rPr lang="en-US" altLang="ja-JP" sz="1200" b="1" dirty="0" smtClean="0">
                <a:solidFill>
                  <a:prstClr val="black"/>
                </a:solidFill>
              </a:rPr>
              <a:t>《</a:t>
            </a:r>
            <a:r>
              <a:rPr lang="ja-JP" altLang="en-US" sz="1200" b="1" dirty="0">
                <a:solidFill>
                  <a:prstClr val="black"/>
                </a:solidFill>
              </a:rPr>
              <a:t>後</a:t>
            </a:r>
            <a:r>
              <a:rPr lang="ja-JP" altLang="en-US" sz="1200" b="1" dirty="0" smtClean="0">
                <a:solidFill>
                  <a:prstClr val="black"/>
                </a:solidFill>
              </a:rPr>
              <a:t>塩素処理</a:t>
            </a:r>
            <a:r>
              <a:rPr lang="en-US" altLang="ja-JP" sz="1200" b="1" dirty="0" smtClean="0">
                <a:solidFill>
                  <a:prstClr val="black"/>
                </a:solidFill>
              </a:rPr>
              <a:t>》</a:t>
            </a:r>
            <a:endParaRPr lang="ja-JP" altLang="en-US" sz="1200" b="1" dirty="0">
              <a:solidFill>
                <a:prstClr val="black"/>
              </a:solidFill>
            </a:endParaRPr>
          </a:p>
        </p:txBody>
      </p:sp>
      <p:sp>
        <p:nvSpPr>
          <p:cNvPr id="34" name="角丸四角形 33"/>
          <p:cNvSpPr/>
          <p:nvPr/>
        </p:nvSpPr>
        <p:spPr>
          <a:xfrm>
            <a:off x="2555776" y="3789040"/>
            <a:ext cx="432048"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着水井</a:t>
            </a:r>
            <a:endParaRPr lang="ja-JP" altLang="en-US" sz="1600" dirty="0">
              <a:solidFill>
                <a:prstClr val="black"/>
              </a:solidFill>
            </a:endParaRPr>
          </a:p>
        </p:txBody>
      </p:sp>
      <p:sp>
        <p:nvSpPr>
          <p:cNvPr id="17" name="テキスト ボックス 16"/>
          <p:cNvSpPr txBox="1"/>
          <p:nvPr/>
        </p:nvSpPr>
        <p:spPr>
          <a:xfrm>
            <a:off x="467544" y="692696"/>
            <a:ext cx="3816424" cy="523220"/>
          </a:xfrm>
          <a:prstGeom prst="rect">
            <a:avLst/>
          </a:prstGeom>
          <a:noFill/>
        </p:spPr>
        <p:txBody>
          <a:bodyPr wrap="square" rtlCol="0">
            <a:spAutoFit/>
          </a:bodyPr>
          <a:lstStyle/>
          <a:p>
            <a:r>
              <a:rPr lang="ja-JP" altLang="en-US" sz="2800" u="sng" dirty="0" smtClean="0">
                <a:solidFill>
                  <a:prstClr val="black"/>
                </a:solidFill>
              </a:rPr>
              <a:t>（２）緩速ろ過</a:t>
            </a:r>
            <a:endParaRPr lang="ja-JP" altLang="en-US" sz="2800" u="sng" dirty="0">
              <a:solidFill>
                <a:prstClr val="black"/>
              </a:solidFill>
            </a:endParaRPr>
          </a:p>
        </p:txBody>
      </p:sp>
    </p:spTree>
    <p:extLst>
      <p:ext uri="{BB962C8B-B14F-4D97-AF65-F5344CB8AC3E}">
        <p14:creationId xmlns:p14="http://schemas.microsoft.com/office/powerpoint/2010/main" val="4258681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323528" y="3645024"/>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取水施設</a:t>
            </a:r>
            <a:endParaRPr lang="en-US" altLang="ja-JP" sz="1600" dirty="0" smtClean="0">
              <a:solidFill>
                <a:prstClr val="black"/>
              </a:solidFill>
            </a:endParaRPr>
          </a:p>
          <a:p>
            <a:pPr algn="ctr"/>
            <a:r>
              <a:rPr lang="ja-JP" altLang="en-US" sz="1600" dirty="0" smtClean="0">
                <a:solidFill>
                  <a:prstClr val="black"/>
                </a:solidFill>
              </a:rPr>
              <a:t>（原水）</a:t>
            </a:r>
            <a:endParaRPr lang="ja-JP" altLang="en-US" sz="1600" dirty="0">
              <a:solidFill>
                <a:prstClr val="black"/>
              </a:solidFill>
            </a:endParaRPr>
          </a:p>
        </p:txBody>
      </p:sp>
      <p:sp>
        <p:nvSpPr>
          <p:cNvPr id="16" name="角丸四角形 15"/>
          <p:cNvSpPr/>
          <p:nvPr/>
        </p:nvSpPr>
        <p:spPr>
          <a:xfrm>
            <a:off x="1763688" y="3573016"/>
            <a:ext cx="432048"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着水井</a:t>
            </a:r>
            <a:endParaRPr lang="ja-JP" altLang="en-US" sz="1600" dirty="0">
              <a:solidFill>
                <a:prstClr val="black"/>
              </a:solidFill>
            </a:endParaRPr>
          </a:p>
        </p:txBody>
      </p:sp>
      <p:sp>
        <p:nvSpPr>
          <p:cNvPr id="19" name="角丸四角形 18"/>
          <p:cNvSpPr/>
          <p:nvPr/>
        </p:nvSpPr>
        <p:spPr>
          <a:xfrm>
            <a:off x="7092280" y="3645024"/>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浄水</a:t>
            </a:r>
            <a:r>
              <a:rPr lang="ja-JP" altLang="en-US" sz="1600" dirty="0" smtClean="0">
                <a:solidFill>
                  <a:prstClr val="black"/>
                </a:solidFill>
              </a:rPr>
              <a:t>池</a:t>
            </a:r>
            <a:endParaRPr lang="en-US" altLang="ja-JP" sz="1600" dirty="0" smtClean="0">
              <a:solidFill>
                <a:prstClr val="black"/>
              </a:solidFill>
            </a:endParaRPr>
          </a:p>
          <a:p>
            <a:pPr algn="ctr"/>
            <a:r>
              <a:rPr lang="ja-JP" altLang="en-US" sz="1600" dirty="0" smtClean="0">
                <a:solidFill>
                  <a:prstClr val="black"/>
                </a:solidFill>
              </a:rPr>
              <a:t>（配水池）</a:t>
            </a:r>
            <a:endParaRPr lang="ja-JP" altLang="en-US" sz="1600" dirty="0">
              <a:solidFill>
                <a:prstClr val="black"/>
              </a:solidFill>
            </a:endParaRPr>
          </a:p>
        </p:txBody>
      </p:sp>
      <p:sp>
        <p:nvSpPr>
          <p:cNvPr id="23" name="正方形/長方形 22"/>
          <p:cNvSpPr/>
          <p:nvPr/>
        </p:nvSpPr>
        <p:spPr>
          <a:xfrm>
            <a:off x="5364088" y="2348880"/>
            <a:ext cx="115212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rPr>
              <a:t>消毒剤</a:t>
            </a:r>
            <a:endParaRPr lang="en-US" altLang="ja-JP" sz="1600" b="1" dirty="0" smtClean="0">
              <a:solidFill>
                <a:prstClr val="white"/>
              </a:solidFill>
            </a:endParaRPr>
          </a:p>
          <a:p>
            <a:pPr algn="ctr"/>
            <a:r>
              <a:rPr lang="ja-JP" altLang="en-US" sz="1600" b="1" dirty="0" smtClean="0">
                <a:solidFill>
                  <a:prstClr val="white"/>
                </a:solidFill>
              </a:rPr>
              <a:t>（塩素剤）</a:t>
            </a:r>
            <a:endParaRPr lang="ja-JP" altLang="en-US" sz="1600" b="1" dirty="0">
              <a:solidFill>
                <a:prstClr val="white"/>
              </a:solidFill>
            </a:endParaRPr>
          </a:p>
        </p:txBody>
      </p:sp>
      <p:cxnSp>
        <p:nvCxnSpPr>
          <p:cNvPr id="24" name="直線矢印コネクタ 23"/>
          <p:cNvCxnSpPr/>
          <p:nvPr/>
        </p:nvCxnSpPr>
        <p:spPr>
          <a:xfrm>
            <a:off x="5652120" y="2996952"/>
            <a:ext cx="0" cy="82800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 name="カギ線コネクタ 24"/>
          <p:cNvCxnSpPr/>
          <p:nvPr/>
        </p:nvCxnSpPr>
        <p:spPr>
          <a:xfrm>
            <a:off x="6516216" y="2672916"/>
            <a:ext cx="324000" cy="115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6" name="右矢印 25"/>
          <p:cNvSpPr/>
          <p:nvPr/>
        </p:nvSpPr>
        <p:spPr>
          <a:xfrm>
            <a:off x="8316416" y="3573016"/>
            <a:ext cx="504056" cy="936104"/>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prstClr val="black"/>
                </a:solidFill>
              </a:rPr>
              <a:t>配水</a:t>
            </a:r>
          </a:p>
        </p:txBody>
      </p:sp>
      <p:sp>
        <p:nvSpPr>
          <p:cNvPr id="27" name="右矢印 26"/>
          <p:cNvSpPr/>
          <p:nvPr/>
        </p:nvSpPr>
        <p:spPr>
          <a:xfrm>
            <a:off x="1403648" y="3872860"/>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28" name="右矢印 27"/>
          <p:cNvSpPr/>
          <p:nvPr/>
        </p:nvSpPr>
        <p:spPr>
          <a:xfrm>
            <a:off x="2195736" y="386104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0" name="角丸四角形 29"/>
          <p:cNvSpPr/>
          <p:nvPr/>
        </p:nvSpPr>
        <p:spPr>
          <a:xfrm>
            <a:off x="3347864" y="3645024"/>
            <a:ext cx="936104"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フロック形成池</a:t>
            </a:r>
            <a:endParaRPr lang="ja-JP" altLang="en-US" sz="1600" dirty="0">
              <a:solidFill>
                <a:prstClr val="black"/>
              </a:solidFill>
            </a:endParaRPr>
          </a:p>
        </p:txBody>
      </p:sp>
      <p:sp>
        <p:nvSpPr>
          <p:cNvPr id="31" name="右矢印 30"/>
          <p:cNvSpPr/>
          <p:nvPr/>
        </p:nvSpPr>
        <p:spPr>
          <a:xfrm>
            <a:off x="2987824" y="386104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2" name="右矢印 31"/>
          <p:cNvSpPr/>
          <p:nvPr/>
        </p:nvSpPr>
        <p:spPr>
          <a:xfrm>
            <a:off x="4283968" y="386104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5" name="角丸四角形 34"/>
          <p:cNvSpPr/>
          <p:nvPr/>
        </p:nvSpPr>
        <p:spPr>
          <a:xfrm>
            <a:off x="4644008" y="3645024"/>
            <a:ext cx="864096"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薬品</a:t>
            </a:r>
            <a:endParaRPr lang="en-US" altLang="ja-JP" sz="1600" dirty="0" smtClean="0">
              <a:solidFill>
                <a:prstClr val="black"/>
              </a:solidFill>
            </a:endParaRPr>
          </a:p>
          <a:p>
            <a:pPr algn="ctr"/>
            <a:r>
              <a:rPr lang="ja-JP" altLang="en-US" sz="1600" dirty="0">
                <a:solidFill>
                  <a:prstClr val="black"/>
                </a:solidFill>
              </a:rPr>
              <a:t>沈澱池</a:t>
            </a:r>
          </a:p>
        </p:txBody>
      </p:sp>
      <p:sp>
        <p:nvSpPr>
          <p:cNvPr id="36" name="角丸四角形 35"/>
          <p:cNvSpPr/>
          <p:nvPr/>
        </p:nvSpPr>
        <p:spPr>
          <a:xfrm>
            <a:off x="2555776" y="3573016"/>
            <a:ext cx="432048"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混和池</a:t>
            </a:r>
          </a:p>
        </p:txBody>
      </p:sp>
      <p:sp>
        <p:nvSpPr>
          <p:cNvPr id="37" name="角丸四角形 36"/>
          <p:cNvSpPr/>
          <p:nvPr/>
        </p:nvSpPr>
        <p:spPr>
          <a:xfrm>
            <a:off x="5868144" y="3645024"/>
            <a:ext cx="864096"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急速</a:t>
            </a:r>
            <a:endParaRPr lang="en-US" altLang="ja-JP" sz="1600" dirty="0" smtClean="0">
              <a:solidFill>
                <a:prstClr val="black"/>
              </a:solidFill>
            </a:endParaRPr>
          </a:p>
          <a:p>
            <a:pPr algn="ctr"/>
            <a:r>
              <a:rPr lang="ja-JP" altLang="en-US" sz="1600" dirty="0">
                <a:solidFill>
                  <a:prstClr val="black"/>
                </a:solidFill>
              </a:rPr>
              <a:t>ろ過</a:t>
            </a:r>
            <a:r>
              <a:rPr lang="ja-JP" altLang="en-US" sz="1600" dirty="0" smtClean="0">
                <a:solidFill>
                  <a:prstClr val="black"/>
                </a:solidFill>
              </a:rPr>
              <a:t>池</a:t>
            </a:r>
            <a:endParaRPr lang="ja-JP" altLang="en-US" sz="1600" dirty="0">
              <a:solidFill>
                <a:prstClr val="black"/>
              </a:solidFill>
            </a:endParaRPr>
          </a:p>
        </p:txBody>
      </p:sp>
      <p:sp>
        <p:nvSpPr>
          <p:cNvPr id="38" name="右矢印 37"/>
          <p:cNvSpPr/>
          <p:nvPr/>
        </p:nvSpPr>
        <p:spPr>
          <a:xfrm>
            <a:off x="5508104" y="386104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9" name="右矢印 38"/>
          <p:cNvSpPr/>
          <p:nvPr/>
        </p:nvSpPr>
        <p:spPr>
          <a:xfrm>
            <a:off x="6732240" y="386104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cxnSp>
        <p:nvCxnSpPr>
          <p:cNvPr id="44" name="カギ線コネクタ 43"/>
          <p:cNvCxnSpPr/>
          <p:nvPr/>
        </p:nvCxnSpPr>
        <p:spPr>
          <a:xfrm flipH="1">
            <a:off x="1511712" y="2672952"/>
            <a:ext cx="3852000" cy="115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051" name="テキスト ボックス 2050"/>
          <p:cNvSpPr txBox="1"/>
          <p:nvPr/>
        </p:nvSpPr>
        <p:spPr>
          <a:xfrm>
            <a:off x="2123728" y="2431921"/>
            <a:ext cx="1296144" cy="276999"/>
          </a:xfrm>
          <a:prstGeom prst="rect">
            <a:avLst/>
          </a:prstGeom>
          <a:noFill/>
        </p:spPr>
        <p:txBody>
          <a:bodyPr wrap="square" rtlCol="0">
            <a:spAutoFit/>
          </a:bodyPr>
          <a:lstStyle/>
          <a:p>
            <a:r>
              <a:rPr lang="en-US" altLang="ja-JP" sz="1200" b="1" dirty="0">
                <a:solidFill>
                  <a:prstClr val="black"/>
                </a:solidFill>
              </a:rPr>
              <a:t>《</a:t>
            </a:r>
            <a:r>
              <a:rPr lang="ja-JP" altLang="en-US" sz="1200" b="1" dirty="0" smtClean="0">
                <a:solidFill>
                  <a:prstClr val="black"/>
                </a:solidFill>
              </a:rPr>
              <a:t>前塩素処理</a:t>
            </a:r>
            <a:r>
              <a:rPr lang="en-US" altLang="ja-JP" sz="1200" b="1" dirty="0" smtClean="0">
                <a:solidFill>
                  <a:prstClr val="black"/>
                </a:solidFill>
              </a:rPr>
              <a:t>》</a:t>
            </a:r>
            <a:endParaRPr lang="ja-JP" altLang="en-US" sz="1200" b="1" dirty="0">
              <a:solidFill>
                <a:prstClr val="black"/>
              </a:solidFill>
            </a:endParaRPr>
          </a:p>
        </p:txBody>
      </p:sp>
      <p:sp>
        <p:nvSpPr>
          <p:cNvPr id="47" name="テキスト ボックス 46"/>
          <p:cNvSpPr txBox="1"/>
          <p:nvPr/>
        </p:nvSpPr>
        <p:spPr>
          <a:xfrm>
            <a:off x="4427984" y="2996952"/>
            <a:ext cx="1296144" cy="276999"/>
          </a:xfrm>
          <a:prstGeom prst="rect">
            <a:avLst/>
          </a:prstGeom>
          <a:noFill/>
        </p:spPr>
        <p:txBody>
          <a:bodyPr wrap="square" rtlCol="0">
            <a:spAutoFit/>
          </a:bodyPr>
          <a:lstStyle/>
          <a:p>
            <a:r>
              <a:rPr lang="en-US" altLang="ja-JP" sz="1200" b="1" dirty="0" smtClean="0">
                <a:solidFill>
                  <a:prstClr val="black"/>
                </a:solidFill>
              </a:rPr>
              <a:t>《</a:t>
            </a:r>
            <a:r>
              <a:rPr lang="ja-JP" altLang="en-US" sz="1200" b="1" dirty="0" smtClean="0">
                <a:solidFill>
                  <a:prstClr val="black"/>
                </a:solidFill>
              </a:rPr>
              <a:t>中間塩素処理</a:t>
            </a:r>
            <a:r>
              <a:rPr lang="en-US" altLang="ja-JP" sz="1200" b="1" dirty="0" smtClean="0">
                <a:solidFill>
                  <a:prstClr val="black"/>
                </a:solidFill>
              </a:rPr>
              <a:t>》</a:t>
            </a:r>
            <a:endParaRPr lang="ja-JP" altLang="en-US" sz="1200" b="1" dirty="0">
              <a:solidFill>
                <a:prstClr val="black"/>
              </a:solidFill>
            </a:endParaRPr>
          </a:p>
        </p:txBody>
      </p:sp>
      <p:sp>
        <p:nvSpPr>
          <p:cNvPr id="48" name="テキスト ボックス 47"/>
          <p:cNvSpPr txBox="1"/>
          <p:nvPr/>
        </p:nvSpPr>
        <p:spPr>
          <a:xfrm>
            <a:off x="5796136" y="3002320"/>
            <a:ext cx="1116124" cy="276999"/>
          </a:xfrm>
          <a:prstGeom prst="rect">
            <a:avLst/>
          </a:prstGeom>
          <a:noFill/>
        </p:spPr>
        <p:txBody>
          <a:bodyPr wrap="square" rtlCol="0">
            <a:spAutoFit/>
          </a:bodyPr>
          <a:lstStyle/>
          <a:p>
            <a:r>
              <a:rPr lang="en-US" altLang="ja-JP" sz="1200" b="1" dirty="0" smtClean="0">
                <a:solidFill>
                  <a:prstClr val="black"/>
                </a:solidFill>
              </a:rPr>
              <a:t>《</a:t>
            </a:r>
            <a:r>
              <a:rPr lang="ja-JP" altLang="en-US" sz="1200" b="1" dirty="0">
                <a:solidFill>
                  <a:prstClr val="black"/>
                </a:solidFill>
              </a:rPr>
              <a:t>後</a:t>
            </a:r>
            <a:r>
              <a:rPr lang="ja-JP" altLang="en-US" sz="1200" b="1" dirty="0" smtClean="0">
                <a:solidFill>
                  <a:prstClr val="black"/>
                </a:solidFill>
              </a:rPr>
              <a:t>塩素処理</a:t>
            </a:r>
            <a:r>
              <a:rPr lang="en-US" altLang="ja-JP" sz="1200" b="1" dirty="0" smtClean="0">
                <a:solidFill>
                  <a:prstClr val="black"/>
                </a:solidFill>
              </a:rPr>
              <a:t>》</a:t>
            </a:r>
            <a:endParaRPr lang="ja-JP" altLang="en-US" sz="1200" b="1" dirty="0">
              <a:solidFill>
                <a:prstClr val="black"/>
              </a:solidFill>
            </a:endParaRPr>
          </a:p>
        </p:txBody>
      </p:sp>
      <p:cxnSp>
        <p:nvCxnSpPr>
          <p:cNvPr id="49" name="カギ線コネクタ 48"/>
          <p:cNvCxnSpPr/>
          <p:nvPr/>
        </p:nvCxnSpPr>
        <p:spPr>
          <a:xfrm>
            <a:off x="6840208" y="2672916"/>
            <a:ext cx="1404000" cy="115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7092280" y="2431921"/>
            <a:ext cx="1296144" cy="276999"/>
          </a:xfrm>
          <a:prstGeom prst="rect">
            <a:avLst/>
          </a:prstGeom>
          <a:noFill/>
        </p:spPr>
        <p:txBody>
          <a:bodyPr wrap="square" rtlCol="0">
            <a:spAutoFit/>
          </a:bodyPr>
          <a:lstStyle/>
          <a:p>
            <a:r>
              <a:rPr lang="en-US" altLang="ja-JP" sz="1200" b="1" dirty="0" smtClean="0">
                <a:solidFill>
                  <a:prstClr val="black"/>
                </a:solidFill>
              </a:rPr>
              <a:t>《</a:t>
            </a:r>
            <a:r>
              <a:rPr lang="ja-JP" altLang="en-US" sz="1200" b="1" dirty="0">
                <a:solidFill>
                  <a:prstClr val="black"/>
                </a:solidFill>
              </a:rPr>
              <a:t>追加</a:t>
            </a:r>
            <a:r>
              <a:rPr lang="ja-JP" altLang="en-US" sz="1200" b="1" dirty="0" smtClean="0">
                <a:solidFill>
                  <a:prstClr val="black"/>
                </a:solidFill>
              </a:rPr>
              <a:t>塩素処理</a:t>
            </a:r>
            <a:r>
              <a:rPr lang="en-US" altLang="ja-JP" sz="1200" b="1" dirty="0" smtClean="0">
                <a:solidFill>
                  <a:prstClr val="black"/>
                </a:solidFill>
              </a:rPr>
              <a:t>》</a:t>
            </a:r>
            <a:endParaRPr lang="ja-JP" altLang="en-US" sz="1200" b="1" dirty="0">
              <a:solidFill>
                <a:prstClr val="black"/>
              </a:solidFill>
            </a:endParaRPr>
          </a:p>
        </p:txBody>
      </p:sp>
      <p:sp>
        <p:nvSpPr>
          <p:cNvPr id="51" name="正方形/長方形 50"/>
          <p:cNvSpPr/>
          <p:nvPr/>
        </p:nvSpPr>
        <p:spPr>
          <a:xfrm>
            <a:off x="2339752" y="5013176"/>
            <a:ext cx="122413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rPr>
              <a:t>薬品注入</a:t>
            </a:r>
            <a:endParaRPr lang="en-US" altLang="ja-JP" sz="1600" b="1" dirty="0" smtClean="0">
              <a:solidFill>
                <a:prstClr val="white"/>
              </a:solidFill>
            </a:endParaRPr>
          </a:p>
          <a:p>
            <a:pPr algn="ctr"/>
            <a:r>
              <a:rPr lang="ja-JP" altLang="en-US" sz="1600" b="1" dirty="0" smtClean="0">
                <a:solidFill>
                  <a:prstClr val="white"/>
                </a:solidFill>
              </a:rPr>
              <a:t>（凝集剤等）</a:t>
            </a:r>
            <a:endParaRPr lang="en-US" altLang="ja-JP" sz="1600" b="1" dirty="0" smtClean="0">
              <a:solidFill>
                <a:prstClr val="white"/>
              </a:solidFill>
            </a:endParaRPr>
          </a:p>
        </p:txBody>
      </p:sp>
      <p:cxnSp>
        <p:nvCxnSpPr>
          <p:cNvPr id="52" name="直線矢印コネクタ 51"/>
          <p:cNvCxnSpPr/>
          <p:nvPr/>
        </p:nvCxnSpPr>
        <p:spPr>
          <a:xfrm flipV="1">
            <a:off x="2771800" y="4437176"/>
            <a:ext cx="0" cy="57600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p:nvPr/>
        </p:nvCxnSpPr>
        <p:spPr>
          <a:xfrm flipV="1">
            <a:off x="3563888" y="4365104"/>
            <a:ext cx="252000" cy="97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4" name="カギ線コネクタ 53"/>
          <p:cNvCxnSpPr/>
          <p:nvPr/>
        </p:nvCxnSpPr>
        <p:spPr>
          <a:xfrm flipH="1" flipV="1">
            <a:off x="2015752" y="4437112"/>
            <a:ext cx="324000" cy="900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467544" y="692696"/>
            <a:ext cx="3816424" cy="523220"/>
          </a:xfrm>
          <a:prstGeom prst="rect">
            <a:avLst/>
          </a:prstGeom>
          <a:noFill/>
        </p:spPr>
        <p:txBody>
          <a:bodyPr wrap="square" rtlCol="0">
            <a:spAutoFit/>
          </a:bodyPr>
          <a:lstStyle/>
          <a:p>
            <a:r>
              <a:rPr lang="ja-JP" altLang="en-US" sz="2800" u="sng" dirty="0" smtClean="0">
                <a:solidFill>
                  <a:prstClr val="black"/>
                </a:solidFill>
              </a:rPr>
              <a:t>（</a:t>
            </a:r>
            <a:r>
              <a:rPr lang="ja-JP" altLang="en-US" sz="2800" u="sng" dirty="0">
                <a:solidFill>
                  <a:prstClr val="black"/>
                </a:solidFill>
              </a:rPr>
              <a:t>３</a:t>
            </a:r>
            <a:r>
              <a:rPr lang="ja-JP" altLang="en-US" sz="2800" u="sng" dirty="0" smtClean="0">
                <a:solidFill>
                  <a:prstClr val="black"/>
                </a:solidFill>
              </a:rPr>
              <a:t>）</a:t>
            </a:r>
            <a:r>
              <a:rPr lang="ja-JP" altLang="en-US" sz="2800" u="sng" dirty="0">
                <a:solidFill>
                  <a:prstClr val="black"/>
                </a:solidFill>
              </a:rPr>
              <a:t>急速</a:t>
            </a:r>
            <a:r>
              <a:rPr lang="ja-JP" altLang="en-US" sz="2800" u="sng" dirty="0" smtClean="0">
                <a:solidFill>
                  <a:prstClr val="black"/>
                </a:solidFill>
              </a:rPr>
              <a:t>ろ過</a:t>
            </a:r>
            <a:endParaRPr lang="ja-JP" altLang="en-US" sz="2800" u="sng" dirty="0">
              <a:solidFill>
                <a:prstClr val="black"/>
              </a:solidFill>
            </a:endParaRPr>
          </a:p>
        </p:txBody>
      </p:sp>
    </p:spTree>
    <p:extLst>
      <p:ext uri="{BB962C8B-B14F-4D97-AF65-F5344CB8AC3E}">
        <p14:creationId xmlns:p14="http://schemas.microsoft.com/office/powerpoint/2010/main" val="3195373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395536" y="3933056"/>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取水施設</a:t>
            </a:r>
            <a:endParaRPr lang="en-US" altLang="ja-JP" sz="1600" dirty="0" smtClean="0">
              <a:solidFill>
                <a:prstClr val="black"/>
              </a:solidFill>
            </a:endParaRPr>
          </a:p>
          <a:p>
            <a:pPr algn="ctr"/>
            <a:r>
              <a:rPr lang="ja-JP" altLang="en-US" sz="1600" dirty="0" smtClean="0">
                <a:solidFill>
                  <a:prstClr val="black"/>
                </a:solidFill>
              </a:rPr>
              <a:t>（原水）</a:t>
            </a:r>
            <a:endParaRPr lang="ja-JP" altLang="en-US" sz="1600" dirty="0">
              <a:solidFill>
                <a:prstClr val="black"/>
              </a:solidFill>
            </a:endParaRPr>
          </a:p>
        </p:txBody>
      </p:sp>
      <p:sp>
        <p:nvSpPr>
          <p:cNvPr id="19" name="角丸四角形 18"/>
          <p:cNvSpPr/>
          <p:nvPr/>
        </p:nvSpPr>
        <p:spPr>
          <a:xfrm>
            <a:off x="7092280" y="3933056"/>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浄水</a:t>
            </a:r>
            <a:r>
              <a:rPr lang="ja-JP" altLang="en-US" sz="1600" dirty="0" smtClean="0">
                <a:solidFill>
                  <a:prstClr val="black"/>
                </a:solidFill>
              </a:rPr>
              <a:t>池</a:t>
            </a:r>
            <a:endParaRPr lang="en-US" altLang="ja-JP" sz="1600" dirty="0" smtClean="0">
              <a:solidFill>
                <a:prstClr val="black"/>
              </a:solidFill>
            </a:endParaRPr>
          </a:p>
          <a:p>
            <a:pPr algn="ctr"/>
            <a:r>
              <a:rPr lang="ja-JP" altLang="en-US" sz="1600" dirty="0" smtClean="0">
                <a:solidFill>
                  <a:prstClr val="black"/>
                </a:solidFill>
              </a:rPr>
              <a:t>（配水池）</a:t>
            </a:r>
            <a:endParaRPr lang="ja-JP" altLang="en-US" sz="1600" dirty="0">
              <a:solidFill>
                <a:prstClr val="black"/>
              </a:solidFill>
            </a:endParaRPr>
          </a:p>
        </p:txBody>
      </p:sp>
      <p:sp>
        <p:nvSpPr>
          <p:cNvPr id="23" name="正方形/長方形 22"/>
          <p:cNvSpPr/>
          <p:nvPr/>
        </p:nvSpPr>
        <p:spPr>
          <a:xfrm>
            <a:off x="5508104" y="2780928"/>
            <a:ext cx="115212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rPr>
              <a:t>消毒剤</a:t>
            </a:r>
            <a:endParaRPr lang="en-US" altLang="ja-JP" sz="1600" b="1" dirty="0" smtClean="0">
              <a:solidFill>
                <a:prstClr val="white"/>
              </a:solidFill>
            </a:endParaRPr>
          </a:p>
          <a:p>
            <a:pPr algn="ctr"/>
            <a:r>
              <a:rPr lang="ja-JP" altLang="en-US" sz="1600" b="1" dirty="0" smtClean="0">
                <a:solidFill>
                  <a:prstClr val="white"/>
                </a:solidFill>
              </a:rPr>
              <a:t>（塩素剤）</a:t>
            </a:r>
            <a:endParaRPr lang="ja-JP" altLang="en-US" sz="1600" b="1" dirty="0">
              <a:solidFill>
                <a:prstClr val="white"/>
              </a:solidFill>
            </a:endParaRPr>
          </a:p>
        </p:txBody>
      </p:sp>
      <p:cxnSp>
        <p:nvCxnSpPr>
          <p:cNvPr id="25" name="カギ線コネクタ 24"/>
          <p:cNvCxnSpPr/>
          <p:nvPr/>
        </p:nvCxnSpPr>
        <p:spPr>
          <a:xfrm>
            <a:off x="6660232" y="3105072"/>
            <a:ext cx="324000" cy="97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6" name="右矢印 25"/>
          <p:cNvSpPr/>
          <p:nvPr/>
        </p:nvSpPr>
        <p:spPr>
          <a:xfrm>
            <a:off x="8316416" y="3789040"/>
            <a:ext cx="504056" cy="936104"/>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prstClr val="black"/>
                </a:solidFill>
              </a:rPr>
              <a:t>配水</a:t>
            </a:r>
          </a:p>
        </p:txBody>
      </p:sp>
      <p:sp>
        <p:nvSpPr>
          <p:cNvPr id="27" name="右矢印 26"/>
          <p:cNvSpPr/>
          <p:nvPr/>
        </p:nvSpPr>
        <p:spPr>
          <a:xfrm>
            <a:off x="1475656" y="4160892"/>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1" name="右矢印 30"/>
          <p:cNvSpPr/>
          <p:nvPr/>
        </p:nvSpPr>
        <p:spPr>
          <a:xfrm>
            <a:off x="2267744" y="4149080"/>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2" name="右矢印 31"/>
          <p:cNvSpPr/>
          <p:nvPr/>
        </p:nvSpPr>
        <p:spPr>
          <a:xfrm>
            <a:off x="3779912" y="4149080"/>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5" name="角丸四角形 34"/>
          <p:cNvSpPr/>
          <p:nvPr/>
        </p:nvSpPr>
        <p:spPr>
          <a:xfrm>
            <a:off x="2627784" y="3933056"/>
            <a:ext cx="115212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前処理</a:t>
            </a:r>
            <a:endParaRPr lang="en-US" altLang="ja-JP" sz="1600" dirty="0" smtClean="0">
              <a:solidFill>
                <a:prstClr val="black"/>
              </a:solidFill>
            </a:endParaRPr>
          </a:p>
          <a:p>
            <a:pPr algn="ctr"/>
            <a:r>
              <a:rPr lang="ja-JP" altLang="en-US" sz="1000" dirty="0" smtClean="0">
                <a:solidFill>
                  <a:prstClr val="black"/>
                </a:solidFill>
              </a:rPr>
              <a:t>（凝集剤処理等）</a:t>
            </a:r>
            <a:endParaRPr lang="ja-JP" altLang="en-US" sz="1000" dirty="0">
              <a:solidFill>
                <a:prstClr val="black"/>
              </a:solidFill>
            </a:endParaRPr>
          </a:p>
        </p:txBody>
      </p:sp>
      <p:sp>
        <p:nvSpPr>
          <p:cNvPr id="37" name="角丸四角形 36"/>
          <p:cNvSpPr/>
          <p:nvPr/>
        </p:nvSpPr>
        <p:spPr>
          <a:xfrm>
            <a:off x="4139952" y="3933056"/>
            <a:ext cx="864096"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膜ろ過</a:t>
            </a:r>
            <a:endParaRPr lang="en-US" altLang="ja-JP" sz="1600" dirty="0" smtClean="0">
              <a:solidFill>
                <a:prstClr val="black"/>
              </a:solidFill>
            </a:endParaRPr>
          </a:p>
        </p:txBody>
      </p:sp>
      <p:sp>
        <p:nvSpPr>
          <p:cNvPr id="38" name="右矢印 37"/>
          <p:cNvSpPr/>
          <p:nvPr/>
        </p:nvSpPr>
        <p:spPr>
          <a:xfrm>
            <a:off x="5004048" y="4149080"/>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4" name="角丸四角形 33"/>
          <p:cNvSpPr/>
          <p:nvPr/>
        </p:nvSpPr>
        <p:spPr>
          <a:xfrm>
            <a:off x="1835696" y="3861048"/>
            <a:ext cx="432048"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着水井</a:t>
            </a:r>
            <a:endParaRPr lang="ja-JP" altLang="en-US" sz="1600" dirty="0">
              <a:solidFill>
                <a:prstClr val="black"/>
              </a:solidFill>
            </a:endParaRPr>
          </a:p>
        </p:txBody>
      </p:sp>
      <p:sp>
        <p:nvSpPr>
          <p:cNvPr id="17" name="角丸四角形 16"/>
          <p:cNvSpPr/>
          <p:nvPr/>
        </p:nvSpPr>
        <p:spPr>
          <a:xfrm>
            <a:off x="5364088" y="3933056"/>
            <a:ext cx="1368152"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後処理</a:t>
            </a:r>
            <a:endParaRPr lang="en-US" altLang="ja-JP" sz="1600" dirty="0" smtClean="0">
              <a:solidFill>
                <a:prstClr val="black"/>
              </a:solidFill>
            </a:endParaRPr>
          </a:p>
          <a:p>
            <a:pPr algn="ctr"/>
            <a:r>
              <a:rPr lang="ja-JP" altLang="en-US" sz="1000" dirty="0" smtClean="0">
                <a:solidFill>
                  <a:prstClr val="black"/>
                </a:solidFill>
              </a:rPr>
              <a:t>（除マンガン処理等）</a:t>
            </a:r>
            <a:endParaRPr lang="ja-JP" altLang="en-US" sz="1000" dirty="0">
              <a:solidFill>
                <a:prstClr val="black"/>
              </a:solidFill>
            </a:endParaRPr>
          </a:p>
        </p:txBody>
      </p:sp>
      <p:sp>
        <p:nvSpPr>
          <p:cNvPr id="18" name="右矢印 17"/>
          <p:cNvSpPr/>
          <p:nvPr/>
        </p:nvSpPr>
        <p:spPr>
          <a:xfrm>
            <a:off x="6732240" y="4149080"/>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cxnSp>
        <p:nvCxnSpPr>
          <p:cNvPr id="20" name="カギ線コネクタ 19"/>
          <p:cNvCxnSpPr/>
          <p:nvPr/>
        </p:nvCxnSpPr>
        <p:spPr>
          <a:xfrm flipH="1">
            <a:off x="3923928" y="3105072"/>
            <a:ext cx="1584000" cy="972000"/>
          </a:xfrm>
          <a:prstGeom prst="bentConnector2">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4103948" y="2894747"/>
            <a:ext cx="1116124" cy="246221"/>
          </a:xfrm>
          <a:prstGeom prst="rect">
            <a:avLst/>
          </a:prstGeom>
          <a:noFill/>
        </p:spPr>
        <p:txBody>
          <a:bodyPr wrap="square" rtlCol="0">
            <a:spAutoFit/>
          </a:bodyPr>
          <a:lstStyle/>
          <a:p>
            <a:r>
              <a:rPr lang="ja-JP" altLang="en-US" sz="1000" dirty="0" smtClean="0">
                <a:solidFill>
                  <a:prstClr val="black"/>
                </a:solidFill>
              </a:rPr>
              <a:t>（膜種類による）</a:t>
            </a:r>
            <a:endParaRPr lang="ja-JP" altLang="en-US" sz="1000" dirty="0">
              <a:solidFill>
                <a:prstClr val="black"/>
              </a:solidFill>
            </a:endParaRPr>
          </a:p>
        </p:txBody>
      </p:sp>
      <p:sp>
        <p:nvSpPr>
          <p:cNvPr id="21" name="テキスト ボックス 20"/>
          <p:cNvSpPr txBox="1"/>
          <p:nvPr/>
        </p:nvSpPr>
        <p:spPr>
          <a:xfrm>
            <a:off x="467544" y="692696"/>
            <a:ext cx="3816424" cy="523220"/>
          </a:xfrm>
          <a:prstGeom prst="rect">
            <a:avLst/>
          </a:prstGeom>
          <a:noFill/>
        </p:spPr>
        <p:txBody>
          <a:bodyPr wrap="square" rtlCol="0">
            <a:spAutoFit/>
          </a:bodyPr>
          <a:lstStyle/>
          <a:p>
            <a:r>
              <a:rPr lang="ja-JP" altLang="en-US" sz="2800" u="sng" dirty="0" smtClean="0">
                <a:solidFill>
                  <a:prstClr val="black"/>
                </a:solidFill>
              </a:rPr>
              <a:t>（</a:t>
            </a:r>
            <a:r>
              <a:rPr lang="ja-JP" altLang="en-US" sz="2800" u="sng" dirty="0">
                <a:solidFill>
                  <a:prstClr val="black"/>
                </a:solidFill>
              </a:rPr>
              <a:t>５</a:t>
            </a:r>
            <a:r>
              <a:rPr lang="ja-JP" altLang="en-US" sz="2800" u="sng" dirty="0" smtClean="0">
                <a:solidFill>
                  <a:prstClr val="black"/>
                </a:solidFill>
              </a:rPr>
              <a:t>）</a:t>
            </a:r>
            <a:r>
              <a:rPr lang="ja-JP" altLang="en-US" sz="2800" u="sng" dirty="0">
                <a:solidFill>
                  <a:prstClr val="black"/>
                </a:solidFill>
              </a:rPr>
              <a:t>膜</a:t>
            </a:r>
            <a:r>
              <a:rPr lang="ja-JP" altLang="en-US" sz="2800" u="sng" dirty="0" smtClean="0">
                <a:solidFill>
                  <a:prstClr val="black"/>
                </a:solidFill>
              </a:rPr>
              <a:t>ろ過</a:t>
            </a:r>
            <a:endParaRPr lang="ja-JP" altLang="en-US" sz="2800" u="sng" dirty="0">
              <a:solidFill>
                <a:prstClr val="black"/>
              </a:solidFill>
            </a:endParaRPr>
          </a:p>
        </p:txBody>
      </p:sp>
    </p:spTree>
    <p:extLst>
      <p:ext uri="{BB962C8B-B14F-4D97-AF65-F5344CB8AC3E}">
        <p14:creationId xmlns:p14="http://schemas.microsoft.com/office/powerpoint/2010/main" val="2964928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1691680" y="3789040"/>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取水施設</a:t>
            </a:r>
            <a:endParaRPr lang="en-US" altLang="ja-JP" sz="1600" dirty="0" smtClean="0">
              <a:solidFill>
                <a:prstClr val="black"/>
              </a:solidFill>
            </a:endParaRPr>
          </a:p>
          <a:p>
            <a:pPr algn="ctr"/>
            <a:r>
              <a:rPr lang="ja-JP" altLang="en-US" sz="1600" dirty="0" smtClean="0">
                <a:solidFill>
                  <a:prstClr val="black"/>
                </a:solidFill>
              </a:rPr>
              <a:t>（原水）</a:t>
            </a:r>
            <a:endParaRPr lang="ja-JP" altLang="en-US" sz="1600" dirty="0">
              <a:solidFill>
                <a:prstClr val="black"/>
              </a:solidFill>
            </a:endParaRPr>
          </a:p>
        </p:txBody>
      </p:sp>
      <p:sp>
        <p:nvSpPr>
          <p:cNvPr id="19" name="角丸四角形 18"/>
          <p:cNvSpPr/>
          <p:nvPr/>
        </p:nvSpPr>
        <p:spPr>
          <a:xfrm>
            <a:off x="5436096" y="3789040"/>
            <a:ext cx="1080120"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浄水</a:t>
            </a:r>
            <a:r>
              <a:rPr lang="ja-JP" altLang="en-US" sz="1600" dirty="0" smtClean="0">
                <a:solidFill>
                  <a:prstClr val="black"/>
                </a:solidFill>
              </a:rPr>
              <a:t>池</a:t>
            </a:r>
            <a:endParaRPr lang="en-US" altLang="ja-JP" sz="1600" dirty="0" smtClean="0">
              <a:solidFill>
                <a:prstClr val="black"/>
              </a:solidFill>
            </a:endParaRPr>
          </a:p>
          <a:p>
            <a:pPr algn="ctr"/>
            <a:r>
              <a:rPr lang="ja-JP" altLang="en-US" sz="1600" dirty="0" smtClean="0">
                <a:solidFill>
                  <a:prstClr val="black"/>
                </a:solidFill>
              </a:rPr>
              <a:t>（配水池）</a:t>
            </a:r>
            <a:endParaRPr lang="ja-JP" altLang="en-US" sz="1600" dirty="0">
              <a:solidFill>
                <a:prstClr val="black"/>
              </a:solidFill>
            </a:endParaRPr>
          </a:p>
        </p:txBody>
      </p:sp>
      <p:sp>
        <p:nvSpPr>
          <p:cNvPr id="23" name="正方形/長方形 22"/>
          <p:cNvSpPr/>
          <p:nvPr/>
        </p:nvSpPr>
        <p:spPr>
          <a:xfrm>
            <a:off x="4716016" y="2636912"/>
            <a:ext cx="115212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rPr>
              <a:t>消毒剤</a:t>
            </a:r>
            <a:endParaRPr lang="en-US" altLang="ja-JP" sz="1600" b="1" dirty="0" smtClean="0">
              <a:solidFill>
                <a:prstClr val="white"/>
              </a:solidFill>
            </a:endParaRPr>
          </a:p>
          <a:p>
            <a:pPr algn="ctr"/>
            <a:r>
              <a:rPr lang="ja-JP" altLang="en-US" sz="1600" b="1" dirty="0" smtClean="0">
                <a:solidFill>
                  <a:prstClr val="white"/>
                </a:solidFill>
              </a:rPr>
              <a:t>（塩素剤）</a:t>
            </a:r>
            <a:endParaRPr lang="ja-JP" altLang="en-US" sz="1600" b="1" dirty="0">
              <a:solidFill>
                <a:prstClr val="white"/>
              </a:solidFill>
            </a:endParaRPr>
          </a:p>
        </p:txBody>
      </p:sp>
      <p:sp>
        <p:nvSpPr>
          <p:cNvPr id="26" name="右矢印 25"/>
          <p:cNvSpPr/>
          <p:nvPr/>
        </p:nvSpPr>
        <p:spPr>
          <a:xfrm>
            <a:off x="6660232" y="3645024"/>
            <a:ext cx="504056" cy="936104"/>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prstClr val="black"/>
                </a:solidFill>
              </a:rPr>
              <a:t>配水</a:t>
            </a:r>
          </a:p>
        </p:txBody>
      </p:sp>
      <p:sp>
        <p:nvSpPr>
          <p:cNvPr id="27" name="右矢印 26"/>
          <p:cNvSpPr/>
          <p:nvPr/>
        </p:nvSpPr>
        <p:spPr>
          <a:xfrm>
            <a:off x="2771800" y="4016876"/>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1" name="右矢印 30"/>
          <p:cNvSpPr/>
          <p:nvPr/>
        </p:nvSpPr>
        <p:spPr>
          <a:xfrm>
            <a:off x="3563888" y="4005064"/>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2" name="右矢印 31"/>
          <p:cNvSpPr/>
          <p:nvPr/>
        </p:nvSpPr>
        <p:spPr>
          <a:xfrm>
            <a:off x="5076056" y="4005064"/>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endParaRPr>
          </a:p>
        </p:txBody>
      </p:sp>
      <p:sp>
        <p:nvSpPr>
          <p:cNvPr id="35" name="角丸四角形 34"/>
          <p:cNvSpPr/>
          <p:nvPr/>
        </p:nvSpPr>
        <p:spPr>
          <a:xfrm>
            <a:off x="3923928" y="3789040"/>
            <a:ext cx="115212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prstClr val="black"/>
                </a:solidFill>
              </a:rPr>
              <a:t>紫外線</a:t>
            </a:r>
            <a:r>
              <a:rPr lang="ja-JP" altLang="en-US" sz="1600" dirty="0" smtClean="0">
                <a:solidFill>
                  <a:prstClr val="black"/>
                </a:solidFill>
              </a:rPr>
              <a:t>処理施設</a:t>
            </a:r>
            <a:endParaRPr lang="en-US" altLang="ja-JP" sz="1600" dirty="0" smtClean="0">
              <a:solidFill>
                <a:prstClr val="black"/>
              </a:solidFill>
            </a:endParaRPr>
          </a:p>
        </p:txBody>
      </p:sp>
      <p:sp>
        <p:nvSpPr>
          <p:cNvPr id="34" name="角丸四角形 33"/>
          <p:cNvSpPr/>
          <p:nvPr/>
        </p:nvSpPr>
        <p:spPr>
          <a:xfrm>
            <a:off x="3131840" y="3717032"/>
            <a:ext cx="432048" cy="8640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prstClr val="black"/>
                </a:solidFill>
              </a:rPr>
              <a:t>着水井</a:t>
            </a:r>
            <a:endParaRPr lang="ja-JP" altLang="en-US" sz="1600" dirty="0">
              <a:solidFill>
                <a:prstClr val="black"/>
              </a:solidFill>
            </a:endParaRPr>
          </a:p>
        </p:txBody>
      </p:sp>
      <p:cxnSp>
        <p:nvCxnSpPr>
          <p:cNvPr id="21" name="直線矢印コネクタ 20"/>
          <p:cNvCxnSpPr/>
          <p:nvPr/>
        </p:nvCxnSpPr>
        <p:spPr>
          <a:xfrm>
            <a:off x="5292080" y="3284984"/>
            <a:ext cx="0" cy="61200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467544" y="692696"/>
            <a:ext cx="3816424" cy="523220"/>
          </a:xfrm>
          <a:prstGeom prst="rect">
            <a:avLst/>
          </a:prstGeom>
          <a:noFill/>
        </p:spPr>
        <p:txBody>
          <a:bodyPr wrap="square" rtlCol="0">
            <a:spAutoFit/>
          </a:bodyPr>
          <a:lstStyle/>
          <a:p>
            <a:r>
              <a:rPr lang="ja-JP" altLang="en-US" sz="2800" u="sng" dirty="0" smtClean="0">
                <a:solidFill>
                  <a:prstClr val="black"/>
                </a:solidFill>
              </a:rPr>
              <a:t>（６）紫外線処理</a:t>
            </a:r>
            <a:endParaRPr lang="ja-JP" altLang="en-US" sz="2800" u="sng" dirty="0">
              <a:solidFill>
                <a:prstClr val="black"/>
              </a:solidFill>
            </a:endParaRPr>
          </a:p>
        </p:txBody>
      </p:sp>
    </p:spTree>
    <p:extLst>
      <p:ext uri="{BB962C8B-B14F-4D97-AF65-F5344CB8AC3E}">
        <p14:creationId xmlns:p14="http://schemas.microsoft.com/office/powerpoint/2010/main" val="1224341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639677364"/>
              </p:ext>
            </p:extLst>
          </p:nvPr>
        </p:nvGraphicFramePr>
        <p:xfrm>
          <a:off x="611560" y="2043298"/>
          <a:ext cx="7776864" cy="2771405"/>
        </p:xfrm>
        <a:graphic>
          <a:graphicData uri="http://schemas.openxmlformats.org/drawingml/2006/table">
            <a:tbl>
              <a:tblPr>
                <a:tableStyleId>{5C22544A-7EE6-4342-B048-85BDC9FD1C3A}</a:tableStyleId>
              </a:tblPr>
              <a:tblGrid>
                <a:gridCol w="1524950"/>
                <a:gridCol w="2147458"/>
                <a:gridCol w="1893659"/>
                <a:gridCol w="2210797"/>
              </a:tblGrid>
              <a:tr h="432050">
                <a:tc>
                  <a:txBody>
                    <a:bodyPr/>
                    <a:lstStyle/>
                    <a:p>
                      <a:pPr algn="ctr"/>
                      <a:r>
                        <a:rPr kumimoji="1" lang="ja-JP" altLang="en-US" baseline="0" dirty="0" smtClean="0"/>
                        <a:t>項目</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kumimoji="1" lang="ja-JP" altLang="en-US" baseline="0" dirty="0" smtClean="0"/>
                        <a:t>携帯型残留塩素計</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tc>
                <a:tc>
                  <a:txBody>
                    <a:bodyPr/>
                    <a:lstStyle/>
                    <a:p>
                      <a:pPr algn="ctr"/>
                      <a:r>
                        <a:rPr kumimoji="1" lang="ja-JP" altLang="en-US" baseline="0" dirty="0" smtClean="0"/>
                        <a:t>パック試験</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7147">
                <a:tc>
                  <a:txBody>
                    <a:bodyPr/>
                    <a:lstStyle/>
                    <a:p>
                      <a:r>
                        <a:rPr kumimoji="1" lang="ja-JP" altLang="en-US" baseline="0" dirty="0" smtClean="0"/>
                        <a:t>測定方式</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aseline="0" dirty="0" smtClean="0"/>
                        <a:t>ポーラログラフ法</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aseline="0" dirty="0" smtClean="0"/>
                        <a:t>DPD</a:t>
                      </a:r>
                      <a:r>
                        <a:rPr kumimoji="1" lang="ja-JP" altLang="en-US" baseline="0" dirty="0" smtClean="0"/>
                        <a:t>吸光光度法</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aseline="0" dirty="0" smtClean="0"/>
                        <a:t>DPD</a:t>
                      </a:r>
                      <a:r>
                        <a:rPr kumimoji="1" lang="ja-JP" altLang="en-US" baseline="0" dirty="0" smtClean="0"/>
                        <a:t>法</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20080">
                <a:tc>
                  <a:txBody>
                    <a:bodyPr/>
                    <a:lstStyle/>
                    <a:p>
                      <a:r>
                        <a:rPr kumimoji="1" lang="ja-JP" altLang="en-US" baseline="0" dirty="0" smtClean="0"/>
                        <a:t>必要機器等</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aseline="0" dirty="0" smtClean="0"/>
                        <a:t>残留塩素計</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aseline="0" dirty="0" smtClean="0"/>
                        <a:t>残留塩素計</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aseline="0" dirty="0" smtClean="0"/>
                        <a:t>DPD</a:t>
                      </a:r>
                      <a:r>
                        <a:rPr kumimoji="1" lang="ja-JP" altLang="en-US" baseline="0" dirty="0" smtClean="0"/>
                        <a:t>試薬入りパック</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959">
                <a:tc>
                  <a:txBody>
                    <a:bodyPr/>
                    <a:lstStyle/>
                    <a:p>
                      <a:r>
                        <a:rPr kumimoji="1" lang="ja-JP" altLang="en-US" baseline="0" dirty="0" smtClean="0"/>
                        <a:t>必要試薬</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aseline="0" dirty="0" smtClean="0"/>
                        <a:t>―</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aseline="0" dirty="0" smtClean="0"/>
                        <a:t>DPD</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83169">
                <a:tc>
                  <a:txBody>
                    <a:bodyPr/>
                    <a:lstStyle/>
                    <a:p>
                      <a:r>
                        <a:rPr kumimoji="1" lang="ja-JP" altLang="en-US" baseline="0" dirty="0" smtClean="0"/>
                        <a:t>測定範囲</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baseline="0" dirty="0" smtClean="0"/>
                        <a:t>例として</a:t>
                      </a:r>
                      <a:endParaRPr kumimoji="1" lang="en-US" altLang="ja-JP" baseline="0" dirty="0" smtClean="0"/>
                    </a:p>
                    <a:p>
                      <a:pPr algn="ctr"/>
                      <a:r>
                        <a:rPr kumimoji="1" lang="en-US" altLang="ja-JP" baseline="0" dirty="0" smtClean="0"/>
                        <a:t>0</a:t>
                      </a:r>
                      <a:r>
                        <a:rPr kumimoji="1" lang="ja-JP" altLang="en-US" baseline="0" dirty="0" smtClean="0"/>
                        <a:t>～</a:t>
                      </a:r>
                      <a:r>
                        <a:rPr kumimoji="1" lang="en-US" altLang="ja-JP" baseline="0" dirty="0" smtClean="0"/>
                        <a:t>2.00mg/L</a:t>
                      </a:r>
                      <a:endParaRPr kumimoji="1" lang="ja-JP" altLang="en-US"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baseline="0" dirty="0" smtClean="0"/>
                        <a:t>例として</a:t>
                      </a:r>
                      <a:endParaRPr kumimoji="1" lang="en-US" altLang="ja-JP" baseline="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t>0</a:t>
                      </a:r>
                      <a:r>
                        <a:rPr kumimoji="1" lang="ja-JP" altLang="en-US" baseline="0" dirty="0" smtClean="0"/>
                        <a:t>～</a:t>
                      </a:r>
                      <a:r>
                        <a:rPr kumimoji="1" lang="en-US" altLang="ja-JP" baseline="0" dirty="0" smtClean="0"/>
                        <a:t>5.00mg/L</a:t>
                      </a:r>
                      <a:endParaRPr kumimoji="1" lang="ja-JP" altLang="en-US" baseline="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t>0.1</a:t>
                      </a:r>
                      <a:r>
                        <a:rPr kumimoji="1" lang="ja-JP" altLang="en-US" baseline="0" dirty="0" smtClean="0"/>
                        <a:t>～</a:t>
                      </a:r>
                      <a:r>
                        <a:rPr kumimoji="1" lang="en-US" altLang="ja-JP" baseline="0" dirty="0" smtClean="0"/>
                        <a:t>5.0mg/L</a:t>
                      </a:r>
                      <a:endParaRPr kumimoji="1" lang="ja-JP" altLang="en-US" baseline="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テキスト ボックス 2"/>
          <p:cNvSpPr txBox="1"/>
          <p:nvPr/>
        </p:nvSpPr>
        <p:spPr>
          <a:xfrm>
            <a:off x="827584" y="4869160"/>
            <a:ext cx="7776864" cy="338554"/>
          </a:xfrm>
          <a:prstGeom prst="rect">
            <a:avLst/>
          </a:prstGeom>
          <a:noFill/>
        </p:spPr>
        <p:txBody>
          <a:bodyPr wrap="square" rtlCol="0">
            <a:spAutoFit/>
          </a:bodyPr>
          <a:lstStyle/>
          <a:p>
            <a:r>
              <a:rPr lang="en-US" altLang="ja-JP" sz="1600" dirty="0">
                <a:solidFill>
                  <a:prstClr val="black"/>
                </a:solidFill>
              </a:rPr>
              <a:t>【</a:t>
            </a:r>
            <a:r>
              <a:rPr lang="ja-JP" altLang="en-US" sz="1600" dirty="0" smtClean="0">
                <a:solidFill>
                  <a:prstClr val="black"/>
                </a:solidFill>
              </a:rPr>
              <a:t>出典</a:t>
            </a:r>
            <a:r>
              <a:rPr lang="en-US" altLang="ja-JP" sz="1600" dirty="0" smtClean="0">
                <a:solidFill>
                  <a:prstClr val="black"/>
                </a:solidFill>
              </a:rPr>
              <a:t>】</a:t>
            </a:r>
            <a:r>
              <a:rPr lang="ja-JP" altLang="en-US" sz="1600" dirty="0" smtClean="0">
                <a:solidFill>
                  <a:prstClr val="black"/>
                </a:solidFill>
              </a:rPr>
              <a:t> 震災等の非常時における水質試験方法（上水試験方法－別冊）（日本水道協会）</a:t>
            </a:r>
            <a:endParaRPr lang="ja-JP" altLang="en-US" sz="1600" dirty="0">
              <a:solidFill>
                <a:prstClr val="black"/>
              </a:solidFill>
            </a:endParaRPr>
          </a:p>
        </p:txBody>
      </p:sp>
    </p:spTree>
    <p:extLst>
      <p:ext uri="{BB962C8B-B14F-4D97-AF65-F5344CB8AC3E}">
        <p14:creationId xmlns:p14="http://schemas.microsoft.com/office/powerpoint/2010/main" val="35583538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2993726727"/>
              </p:ext>
            </p:extLst>
          </p:nvPr>
        </p:nvGraphicFramePr>
        <p:xfrm>
          <a:off x="755576" y="1268760"/>
          <a:ext cx="7200800" cy="4598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2"/>
          <p:cNvSpPr txBox="1">
            <a:spLocks noChangeArrowheads="1"/>
          </p:cNvSpPr>
          <p:nvPr/>
        </p:nvSpPr>
        <p:spPr bwMode="auto">
          <a:xfrm>
            <a:off x="5508104" y="2132856"/>
            <a:ext cx="781050" cy="285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sz="1000" b="1" kern="100">
                <a:effectLst/>
                <a:latin typeface="Century" panose="02040604050505020304" pitchFamily="18" charset="0"/>
                <a:ea typeface="ＭＳ ゴシック" panose="020B0609070205080204" pitchFamily="49" charset="-128"/>
                <a:cs typeface="Times New Roman" panose="02020603050405020304" pitchFamily="18" charset="0"/>
              </a:rPr>
              <a:t>経口摂取</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テキスト ボックス 2"/>
          <p:cNvSpPr txBox="1">
            <a:spLocks noChangeArrowheads="1"/>
          </p:cNvSpPr>
          <p:nvPr/>
        </p:nvSpPr>
        <p:spPr bwMode="auto">
          <a:xfrm>
            <a:off x="2411760" y="1916831"/>
            <a:ext cx="576064" cy="43204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spcAft>
                <a:spcPts val="0"/>
              </a:spcAft>
            </a:pPr>
            <a:r>
              <a:rPr lang="ja-JP" altLang="en-US" sz="1000" b="1" kern="100" dirty="0" smtClean="0">
                <a:latin typeface="Century" panose="02040604050505020304" pitchFamily="18" charset="0"/>
                <a:ea typeface="ＭＳ ゴシック" panose="020B0609070205080204" pitchFamily="49" charset="-128"/>
                <a:cs typeface="Times New Roman" panose="02020603050405020304" pitchFamily="18" charset="0"/>
              </a:rPr>
              <a:t>二次</a:t>
            </a:r>
            <a:endParaRPr lang="en-US" altLang="ja-JP" sz="1000" b="1" kern="100" dirty="0" smtClean="0">
              <a:latin typeface="Century" panose="02040604050505020304" pitchFamily="18" charset="0"/>
              <a:ea typeface="ＭＳ ゴシック" panose="020B0609070205080204" pitchFamily="49" charset="-128"/>
              <a:cs typeface="Times New Roman" panose="02020603050405020304" pitchFamily="18" charset="0"/>
            </a:endParaRPr>
          </a:p>
          <a:p>
            <a:pPr algn="ctr">
              <a:spcAft>
                <a:spcPts val="0"/>
              </a:spcAft>
            </a:pPr>
            <a:r>
              <a:rPr lang="ja-JP" altLang="en-US" sz="1000" b="1" kern="100" dirty="0" smtClean="0">
                <a:latin typeface="Century" panose="02040604050505020304" pitchFamily="18" charset="0"/>
                <a:ea typeface="ＭＳ ゴシック" panose="020B0609070205080204" pitchFamily="49" charset="-128"/>
                <a:cs typeface="Times New Roman" panose="02020603050405020304" pitchFamily="18" charset="0"/>
              </a:rPr>
              <a:t>感染</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769723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449194101"/>
              </p:ext>
            </p:extLst>
          </p:nvPr>
        </p:nvGraphicFramePr>
        <p:xfrm>
          <a:off x="251520" y="188640"/>
          <a:ext cx="9865095" cy="7045960"/>
        </p:xfrm>
        <a:graphic>
          <a:graphicData uri="http://schemas.openxmlformats.org/drawingml/2006/table">
            <a:tbl>
              <a:tblPr bandRow="1">
                <a:tableStyleId>{BC89EF96-8CEA-46FF-86C4-4CE0E7609802}</a:tableStyleId>
              </a:tblPr>
              <a:tblGrid>
                <a:gridCol w="934797"/>
                <a:gridCol w="633537"/>
                <a:gridCol w="8296761"/>
              </a:tblGrid>
              <a:tr h="370840">
                <a:tc rowSpan="19">
                  <a:txBody>
                    <a:bodyPr/>
                    <a:lstStyle/>
                    <a:p>
                      <a:pPr algn="ctr"/>
                      <a:r>
                        <a:rPr kumimoji="1" lang="ja-JP" altLang="en-US" b="1" dirty="0" smtClean="0"/>
                        <a:t>変色</a:t>
                      </a:r>
                      <a:endParaRPr kumimoji="1" lang="ja-JP" altLang="en-US" b="1" dirty="0"/>
                    </a:p>
                  </a:txBody>
                  <a:tcPr>
                    <a:solidFill>
                      <a:schemeClr val="tx2">
                        <a:lumMod val="20000"/>
                        <a:lumOff val="80000"/>
                      </a:schemeClr>
                    </a:solidFill>
                  </a:tcPr>
                </a:tc>
                <a:tc rowSpan="2">
                  <a:txBody>
                    <a:bodyPr/>
                    <a:lstStyle/>
                    <a:p>
                      <a:pPr algn="ctr"/>
                      <a:r>
                        <a:rPr kumimoji="1" lang="ja-JP" altLang="en-US" b="1" dirty="0" smtClean="0"/>
                        <a:t>青</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光</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吸収</a:t>
                      </a:r>
                      <a:r>
                        <a:rPr kumimoji="1" lang="ja-JP" altLang="en-US" sz="1800" kern="1200" dirty="0" smtClean="0">
                          <a:solidFill>
                            <a:schemeClr val="tx1"/>
                          </a:solidFill>
                          <a:effectLst/>
                          <a:latin typeface="+mn-lt"/>
                          <a:ea typeface="+mn-ea"/>
                          <a:cs typeface="+mn-cs"/>
                        </a:rPr>
                        <a:t>や</a:t>
                      </a:r>
                      <a:r>
                        <a:rPr kumimoji="1" lang="ja-JP" altLang="ja-JP" sz="1800" kern="1200" dirty="0" smtClean="0">
                          <a:solidFill>
                            <a:schemeClr val="tx1"/>
                          </a:solidFill>
                          <a:effectLst/>
                          <a:latin typeface="+mn-lt"/>
                          <a:ea typeface="+mn-ea"/>
                          <a:cs typeface="+mn-cs"/>
                        </a:rPr>
                        <a:t>散乱</a:t>
                      </a:r>
                      <a:r>
                        <a:rPr kumimoji="1" lang="ja-JP" altLang="en-US" sz="1800" kern="1200" dirty="0" smtClean="0">
                          <a:solidFill>
                            <a:schemeClr val="tx1"/>
                          </a:solidFill>
                          <a:effectLst/>
                          <a:latin typeface="+mn-lt"/>
                          <a:ea typeface="+mn-ea"/>
                          <a:cs typeface="+mn-cs"/>
                        </a:rPr>
                        <a:t>して</a:t>
                      </a:r>
                      <a:r>
                        <a:rPr kumimoji="1" lang="ja-JP" altLang="ja-JP" sz="1800" kern="1200" dirty="0" smtClean="0">
                          <a:solidFill>
                            <a:schemeClr val="tx1"/>
                          </a:solidFill>
                          <a:effectLst/>
                          <a:latin typeface="+mn-lt"/>
                          <a:ea typeface="+mn-ea"/>
                          <a:cs typeface="+mn-cs"/>
                        </a:rPr>
                        <a:t>湯が青く見える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銅イオンと石けん</a:t>
                      </a:r>
                      <a:r>
                        <a:rPr kumimoji="1" lang="ja-JP" altLang="en-US" sz="1800" kern="1200" dirty="0" smtClean="0">
                          <a:solidFill>
                            <a:schemeClr val="tx1"/>
                          </a:solidFill>
                          <a:effectLst/>
                          <a:latin typeface="+mn-lt"/>
                          <a:ea typeface="+mn-ea"/>
                          <a:cs typeface="+mn-cs"/>
                        </a:rPr>
                        <a:t>・</a:t>
                      </a:r>
                      <a:r>
                        <a:rPr kumimoji="1" lang="ja-JP" altLang="ja-JP" sz="1800" kern="1200" dirty="0" smtClean="0">
                          <a:solidFill>
                            <a:schemeClr val="tx1"/>
                          </a:solidFill>
                          <a:effectLst/>
                          <a:latin typeface="+mn-lt"/>
                          <a:ea typeface="+mn-ea"/>
                          <a:cs typeface="+mn-cs"/>
                        </a:rPr>
                        <a:t>湯</a:t>
                      </a:r>
                      <a:r>
                        <a:rPr kumimoji="1" lang="ja-JP" altLang="ja-JP" sz="1800" kern="1200" dirty="0" err="1" smtClean="0">
                          <a:solidFill>
                            <a:schemeClr val="tx1"/>
                          </a:solidFill>
                          <a:effectLst/>
                          <a:latin typeface="+mn-lt"/>
                          <a:ea typeface="+mn-ea"/>
                          <a:cs typeface="+mn-cs"/>
                        </a:rPr>
                        <a:t>あか</a:t>
                      </a:r>
                      <a:r>
                        <a:rPr kumimoji="1" lang="ja-JP" altLang="ja-JP" sz="1800" kern="1200" dirty="0" smtClean="0">
                          <a:solidFill>
                            <a:schemeClr val="tx1"/>
                          </a:solidFill>
                          <a:effectLst/>
                          <a:latin typeface="+mn-lt"/>
                          <a:ea typeface="+mn-ea"/>
                          <a:cs typeface="+mn-cs"/>
                        </a:rPr>
                        <a:t>中の脂肪酸が反応し</a:t>
                      </a:r>
                      <a:r>
                        <a:rPr kumimoji="1" lang="ja-JP" altLang="en-US" sz="1800" kern="1200" dirty="0" smtClean="0">
                          <a:solidFill>
                            <a:schemeClr val="tx1"/>
                          </a:solidFill>
                          <a:effectLst/>
                          <a:latin typeface="+mn-lt"/>
                          <a:ea typeface="+mn-ea"/>
                          <a:cs typeface="+mn-cs"/>
                        </a:rPr>
                        <a:t>て</a:t>
                      </a:r>
                      <a:r>
                        <a:rPr kumimoji="1" lang="ja-JP" altLang="ja-JP" sz="1800" kern="1200" dirty="0" smtClean="0">
                          <a:solidFill>
                            <a:schemeClr val="tx1"/>
                          </a:solidFill>
                          <a:effectLst/>
                          <a:latin typeface="+mn-lt"/>
                          <a:ea typeface="+mn-ea"/>
                          <a:cs typeface="+mn-cs"/>
                        </a:rPr>
                        <a:t>銅石けんを生成</a:t>
                      </a:r>
                      <a:r>
                        <a:rPr kumimoji="1" lang="ja-JP" altLang="en-US" sz="1800" kern="1200" dirty="0" smtClean="0">
                          <a:solidFill>
                            <a:schemeClr val="tx1"/>
                          </a:solidFill>
                          <a:effectLst/>
                          <a:latin typeface="+mn-lt"/>
                          <a:ea typeface="+mn-ea"/>
                          <a:cs typeface="+mn-cs"/>
                        </a:rPr>
                        <a:t>し青くなる</a:t>
                      </a:r>
                      <a:endParaRPr kumimoji="1" lang="ja-JP" altLang="en-US" dirty="0"/>
                    </a:p>
                  </a:txBody>
                  <a:tcPr/>
                </a:tc>
              </a:tr>
              <a:tr h="370840">
                <a:tc vMerge="1">
                  <a:txBody>
                    <a:bodyPr/>
                    <a:lstStyle/>
                    <a:p>
                      <a:endParaRPr kumimoji="1" lang="ja-JP" altLang="en-US" dirty="0"/>
                    </a:p>
                  </a:txBody>
                  <a:tcPr/>
                </a:tc>
                <a:tc rowSpan="6">
                  <a:txBody>
                    <a:bodyPr/>
                    <a:lstStyle/>
                    <a:p>
                      <a:pPr algn="ctr"/>
                      <a:r>
                        <a:rPr kumimoji="1" lang="ja-JP" altLang="en-US" b="1" dirty="0" smtClean="0"/>
                        <a:t>白</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水</a:t>
                      </a:r>
                      <a:r>
                        <a:rPr kumimoji="1" lang="ja-JP" altLang="en-US" sz="1800" kern="1200" dirty="0" smtClean="0">
                          <a:solidFill>
                            <a:schemeClr val="tx1"/>
                          </a:solidFill>
                          <a:effectLst/>
                          <a:latin typeface="+mn-lt"/>
                          <a:ea typeface="+mn-ea"/>
                          <a:cs typeface="+mn-cs"/>
                        </a:rPr>
                        <a:t>に</a:t>
                      </a:r>
                      <a:r>
                        <a:rPr kumimoji="1" lang="ja-JP" altLang="ja-JP" sz="1800" kern="1200" dirty="0" smtClean="0">
                          <a:solidFill>
                            <a:schemeClr val="tx1"/>
                          </a:solidFill>
                          <a:effectLst/>
                          <a:latin typeface="+mn-lt"/>
                          <a:ea typeface="+mn-ea"/>
                          <a:cs typeface="+mn-cs"/>
                        </a:rPr>
                        <a:t>空気</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混入</a:t>
                      </a:r>
                      <a:r>
                        <a:rPr kumimoji="1" lang="ja-JP" altLang="en-US" sz="1800" kern="1200" dirty="0" smtClean="0">
                          <a:solidFill>
                            <a:schemeClr val="tx1"/>
                          </a:solidFill>
                          <a:effectLst/>
                          <a:latin typeface="+mn-lt"/>
                          <a:ea typeface="+mn-ea"/>
                          <a:cs typeface="+mn-cs"/>
                        </a:rPr>
                        <a:t>する⇒しばらく静止させると消え無色になる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氷</a:t>
                      </a:r>
                      <a:r>
                        <a:rPr kumimoji="1" lang="ja-JP" altLang="en-US" sz="1800" kern="1200" dirty="0" smtClean="0">
                          <a:solidFill>
                            <a:schemeClr val="tx1"/>
                          </a:solidFill>
                          <a:effectLst/>
                          <a:latin typeface="+mn-lt"/>
                          <a:ea typeface="+mn-ea"/>
                          <a:cs typeface="+mn-cs"/>
                        </a:rPr>
                        <a:t>に</a:t>
                      </a:r>
                      <a:r>
                        <a:rPr kumimoji="1" lang="ja-JP" altLang="ja-JP" sz="1800" kern="1200" dirty="0" smtClean="0">
                          <a:solidFill>
                            <a:schemeClr val="tx1"/>
                          </a:solidFill>
                          <a:effectLst/>
                          <a:latin typeface="+mn-lt"/>
                          <a:ea typeface="+mn-ea"/>
                          <a:cs typeface="+mn-cs"/>
                        </a:rPr>
                        <a:t>空気</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混入</a:t>
                      </a:r>
                      <a:r>
                        <a:rPr kumimoji="1" lang="ja-JP" altLang="en-US" sz="1800" kern="1200" dirty="0" smtClean="0">
                          <a:solidFill>
                            <a:schemeClr val="tx1"/>
                          </a:solidFill>
                          <a:effectLst/>
                          <a:latin typeface="+mn-lt"/>
                          <a:ea typeface="+mn-ea"/>
                          <a:cs typeface="+mn-cs"/>
                        </a:rPr>
                        <a:t>して氷が</a:t>
                      </a:r>
                      <a:r>
                        <a:rPr kumimoji="1" lang="ja-JP" altLang="ja-JP" sz="1800" kern="1200" dirty="0" smtClean="0">
                          <a:solidFill>
                            <a:schemeClr val="tx1"/>
                          </a:solidFill>
                          <a:effectLst/>
                          <a:latin typeface="+mn-lt"/>
                          <a:ea typeface="+mn-ea"/>
                          <a:cs typeface="+mn-cs"/>
                        </a:rPr>
                        <a:t>白濁</a:t>
                      </a:r>
                      <a:r>
                        <a:rPr kumimoji="1" lang="ja-JP" altLang="en-US" sz="1800" kern="1200" dirty="0" smtClean="0">
                          <a:solidFill>
                            <a:schemeClr val="tx1"/>
                          </a:solidFill>
                          <a:effectLst/>
                          <a:latin typeface="+mn-lt"/>
                          <a:ea typeface="+mn-ea"/>
                          <a:cs typeface="+mn-cs"/>
                        </a:rPr>
                        <a:t>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防錆剤の多量注入</a:t>
                      </a:r>
                      <a:r>
                        <a:rPr kumimoji="1" lang="ja-JP" altLang="en-US" sz="1800" kern="1200" dirty="0" smtClean="0">
                          <a:solidFill>
                            <a:schemeClr val="tx1"/>
                          </a:solidFill>
                          <a:effectLst/>
                          <a:latin typeface="+mn-lt"/>
                          <a:ea typeface="+mn-ea"/>
                          <a:cs typeface="+mn-cs"/>
                        </a:rPr>
                        <a:t>により白濁する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亜鉛メッキ管からの亜鉛</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溶出</a:t>
                      </a:r>
                      <a:r>
                        <a:rPr kumimoji="1" lang="ja-JP" altLang="en-US" sz="1800" kern="1200" dirty="0" smtClean="0">
                          <a:solidFill>
                            <a:schemeClr val="tx1"/>
                          </a:solidFill>
                          <a:effectLst/>
                          <a:latin typeface="+mn-lt"/>
                          <a:ea typeface="+mn-ea"/>
                          <a:cs typeface="+mn-cs"/>
                        </a:rPr>
                        <a:t>し白濁する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アルマイト製鍋</a:t>
                      </a:r>
                      <a:r>
                        <a:rPr kumimoji="1" lang="ja-JP" altLang="en-US" sz="1800" kern="1200" dirty="0" smtClean="0">
                          <a:solidFill>
                            <a:schemeClr val="tx1"/>
                          </a:solidFill>
                          <a:effectLst/>
                          <a:latin typeface="+mn-lt"/>
                          <a:ea typeface="+mn-ea"/>
                          <a:cs typeface="+mn-cs"/>
                        </a:rPr>
                        <a:t>で</a:t>
                      </a:r>
                      <a:r>
                        <a:rPr kumimoji="1" lang="ja-JP" altLang="ja-JP" sz="1800" kern="1200" dirty="0" smtClean="0">
                          <a:solidFill>
                            <a:schemeClr val="tx1"/>
                          </a:solidFill>
                          <a:effectLst/>
                          <a:latin typeface="+mn-lt"/>
                          <a:ea typeface="+mn-ea"/>
                          <a:cs typeface="+mn-cs"/>
                        </a:rPr>
                        <a:t>酸化アルミニウム</a:t>
                      </a:r>
                      <a:r>
                        <a:rPr kumimoji="1" lang="ja-JP" altLang="en-US" sz="1800" kern="1200" dirty="0" smtClean="0">
                          <a:solidFill>
                            <a:schemeClr val="tx1"/>
                          </a:solidFill>
                          <a:effectLst/>
                          <a:latin typeface="+mn-lt"/>
                          <a:ea typeface="+mn-ea"/>
                          <a:cs typeface="+mn-cs"/>
                        </a:rPr>
                        <a:t>が生成し</a:t>
                      </a:r>
                      <a:r>
                        <a:rPr kumimoji="1" lang="ja-JP" altLang="ja-JP" sz="1800" kern="1200" dirty="0" smtClean="0">
                          <a:solidFill>
                            <a:schemeClr val="tx1"/>
                          </a:solidFill>
                          <a:effectLst/>
                          <a:latin typeface="+mn-lt"/>
                          <a:ea typeface="+mn-ea"/>
                          <a:cs typeface="+mn-cs"/>
                        </a:rPr>
                        <a:t>白色斑点</a:t>
                      </a:r>
                      <a:r>
                        <a:rPr kumimoji="1" lang="ja-JP" altLang="en-US" sz="1800" kern="1200" dirty="0" smtClean="0">
                          <a:solidFill>
                            <a:schemeClr val="tx1"/>
                          </a:solidFill>
                          <a:effectLst/>
                          <a:latin typeface="+mn-lt"/>
                          <a:ea typeface="+mn-ea"/>
                          <a:cs typeface="+mn-cs"/>
                        </a:rPr>
                        <a:t>ができる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dirty="0" smtClean="0">
                          <a:solidFill>
                            <a:schemeClr val="tx1"/>
                          </a:solidFill>
                          <a:effectLst/>
                          <a:latin typeface="+mn-lt"/>
                          <a:ea typeface="+mn-ea"/>
                          <a:cs typeface="+mn-cs"/>
                        </a:rPr>
                        <a:t>水道水中のミネラル分</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析出</a:t>
                      </a:r>
                      <a:r>
                        <a:rPr kumimoji="1" lang="ja-JP" altLang="en-US" sz="1800" kern="1200" dirty="0" smtClean="0">
                          <a:solidFill>
                            <a:schemeClr val="tx1"/>
                          </a:solidFill>
                          <a:effectLst/>
                          <a:latin typeface="+mn-lt"/>
                          <a:ea typeface="+mn-ea"/>
                          <a:cs typeface="+mn-cs"/>
                        </a:rPr>
                        <a:t>して</a:t>
                      </a:r>
                      <a:r>
                        <a:rPr kumimoji="1" lang="ja-JP" altLang="ja-JP" sz="1800" kern="1200" dirty="0" smtClean="0">
                          <a:solidFill>
                            <a:schemeClr val="tx1"/>
                          </a:solidFill>
                          <a:effectLst/>
                          <a:latin typeface="+mn-lt"/>
                          <a:ea typeface="+mn-ea"/>
                          <a:cs typeface="+mn-cs"/>
                        </a:rPr>
                        <a:t>白い付着物</a:t>
                      </a:r>
                      <a:r>
                        <a:rPr kumimoji="1" lang="ja-JP" altLang="en-US" sz="1800" kern="1200" dirty="0" smtClean="0">
                          <a:solidFill>
                            <a:schemeClr val="tx1"/>
                          </a:solidFill>
                          <a:effectLst/>
                          <a:latin typeface="+mn-lt"/>
                          <a:ea typeface="+mn-ea"/>
                          <a:cs typeface="+mn-cs"/>
                        </a:rPr>
                        <a:t>ができる（特に、</a:t>
                      </a:r>
                      <a:r>
                        <a:rPr kumimoji="1" lang="ja-JP" altLang="ja-JP" sz="1800" kern="1200" dirty="0" smtClean="0">
                          <a:solidFill>
                            <a:schemeClr val="tx1"/>
                          </a:solidFill>
                          <a:effectLst/>
                          <a:latin typeface="+mn-lt"/>
                          <a:ea typeface="+mn-ea"/>
                          <a:cs typeface="+mn-cs"/>
                        </a:rPr>
                        <a:t>加湿器</a:t>
                      </a:r>
                      <a:r>
                        <a:rPr kumimoji="1" lang="ja-JP" altLang="en-US" sz="1800" kern="1200" dirty="0" smtClean="0">
                          <a:solidFill>
                            <a:schemeClr val="tx1"/>
                          </a:solidFill>
                          <a:effectLst/>
                          <a:latin typeface="+mn-lt"/>
                          <a:ea typeface="+mn-ea"/>
                          <a:cs typeface="+mn-cs"/>
                        </a:rPr>
                        <a:t>や</a:t>
                      </a:r>
                      <a:r>
                        <a:rPr kumimoji="1" lang="ja-JP" altLang="ja-JP" sz="1800" kern="1200" dirty="0" smtClean="0">
                          <a:solidFill>
                            <a:schemeClr val="tx1"/>
                          </a:solidFill>
                          <a:effectLst/>
                          <a:latin typeface="+mn-lt"/>
                          <a:ea typeface="+mn-ea"/>
                          <a:cs typeface="+mn-cs"/>
                        </a:rPr>
                        <a:t>シンク周り</a:t>
                      </a:r>
                      <a:r>
                        <a:rPr kumimoji="1" lang="ja-JP" altLang="en-US" sz="1800" kern="1200" dirty="0" smtClean="0">
                          <a:solidFill>
                            <a:schemeClr val="tx1"/>
                          </a:solidFill>
                          <a:effectLst/>
                          <a:latin typeface="+mn-lt"/>
                          <a:ea typeface="+mn-ea"/>
                          <a:cs typeface="+mn-cs"/>
                        </a:rPr>
                        <a:t>）</a:t>
                      </a:r>
                      <a:endParaRPr kumimoji="1" lang="ja-JP" altLang="en-US" dirty="0"/>
                    </a:p>
                  </a:txBody>
                  <a:tcPr/>
                </a:tc>
              </a:tr>
              <a:tr h="370840">
                <a:tc vMerge="1">
                  <a:txBody>
                    <a:bodyPr/>
                    <a:lstStyle/>
                    <a:p>
                      <a:endParaRPr kumimoji="1" lang="ja-JP" altLang="en-US" dirty="0"/>
                    </a:p>
                  </a:txBody>
                  <a:tcPr/>
                </a:tc>
                <a:tc rowSpan="2">
                  <a:txBody>
                    <a:bodyPr/>
                    <a:lstStyle/>
                    <a:p>
                      <a:pPr algn="ctr"/>
                      <a:r>
                        <a:rPr kumimoji="1" lang="ja-JP" altLang="en-US" b="1" dirty="0" smtClean="0"/>
                        <a:t>桃</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細菌</a:t>
                      </a:r>
                      <a:r>
                        <a:rPr kumimoji="1" lang="ja-JP" altLang="en-US" sz="1800" kern="1200" dirty="0" smtClean="0">
                          <a:solidFill>
                            <a:schemeClr val="tx1"/>
                          </a:solidFill>
                          <a:effectLst/>
                          <a:latin typeface="+mn-lt"/>
                          <a:ea typeface="+mn-ea"/>
                          <a:cs typeface="+mn-cs"/>
                        </a:rPr>
                        <a:t>の増殖</a:t>
                      </a:r>
                      <a:r>
                        <a:rPr kumimoji="1" lang="ja-JP" altLang="ja-JP" sz="1800" kern="1200" dirty="0" smtClean="0">
                          <a:solidFill>
                            <a:schemeClr val="tx1"/>
                          </a:solidFill>
                          <a:effectLst/>
                          <a:latin typeface="+mn-lt"/>
                          <a:ea typeface="+mn-ea"/>
                          <a:cs typeface="+mn-cs"/>
                        </a:rPr>
                        <a:t>によ</a:t>
                      </a:r>
                      <a:r>
                        <a:rPr kumimoji="1" lang="ja-JP" altLang="en-US" sz="1800" kern="1200" dirty="0" smtClean="0">
                          <a:solidFill>
                            <a:schemeClr val="tx1"/>
                          </a:solidFill>
                          <a:effectLst/>
                          <a:latin typeface="+mn-lt"/>
                          <a:ea typeface="+mn-ea"/>
                          <a:cs typeface="+mn-cs"/>
                        </a:rPr>
                        <a:t>り水回りが変色する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入浴剤と柔軟剤の成分が反応</a:t>
                      </a:r>
                      <a:r>
                        <a:rPr kumimoji="1" lang="ja-JP" altLang="en-US" sz="1800" kern="1200" dirty="0" smtClean="0">
                          <a:solidFill>
                            <a:schemeClr val="tx1"/>
                          </a:solidFill>
                          <a:effectLst/>
                          <a:latin typeface="+mn-lt"/>
                          <a:ea typeface="+mn-ea"/>
                          <a:cs typeface="+mn-cs"/>
                        </a:rPr>
                        <a:t>して水が変色する</a:t>
                      </a:r>
                      <a:endParaRPr kumimoji="1" lang="ja-JP" altLang="en-US" dirty="0"/>
                    </a:p>
                  </a:txBody>
                  <a:tcPr/>
                </a:tc>
              </a:tr>
              <a:tr h="370840">
                <a:tc vMerge="1">
                  <a:txBody>
                    <a:bodyPr/>
                    <a:lstStyle/>
                    <a:p>
                      <a:endParaRPr kumimoji="1" lang="ja-JP" altLang="en-US" dirty="0"/>
                    </a:p>
                  </a:txBody>
                  <a:tcPr/>
                </a:tc>
                <a:tc rowSpan="5">
                  <a:txBody>
                    <a:bodyPr/>
                    <a:lstStyle/>
                    <a:p>
                      <a:pPr algn="ctr"/>
                      <a:r>
                        <a:rPr kumimoji="1" lang="ja-JP" altLang="en-US" b="1" dirty="0" smtClean="0"/>
                        <a:t>黒</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銅イオンが酸化</a:t>
                      </a:r>
                      <a:r>
                        <a:rPr kumimoji="1" lang="ja-JP" altLang="en-US" sz="1800" kern="1200" dirty="0" smtClean="0">
                          <a:solidFill>
                            <a:schemeClr val="tx1"/>
                          </a:solidFill>
                          <a:effectLst/>
                          <a:latin typeface="+mn-lt"/>
                          <a:ea typeface="+mn-ea"/>
                          <a:cs typeface="+mn-cs"/>
                        </a:rPr>
                        <a:t>して</a:t>
                      </a:r>
                      <a:r>
                        <a:rPr kumimoji="1" lang="ja-JP" altLang="ja-JP" sz="1800" kern="1200" dirty="0" smtClean="0">
                          <a:solidFill>
                            <a:schemeClr val="tx1"/>
                          </a:solidFill>
                          <a:effectLst/>
                          <a:latin typeface="+mn-lt"/>
                          <a:ea typeface="+mn-ea"/>
                          <a:cs typeface="+mn-cs"/>
                        </a:rPr>
                        <a:t>酸化銅を生成</a:t>
                      </a:r>
                      <a:r>
                        <a:rPr kumimoji="1" lang="ja-JP" altLang="en-US" sz="1800" kern="1200" dirty="0" smtClean="0">
                          <a:solidFill>
                            <a:schemeClr val="tx1"/>
                          </a:solidFill>
                          <a:effectLst/>
                          <a:latin typeface="+mn-lt"/>
                          <a:ea typeface="+mn-ea"/>
                          <a:cs typeface="+mn-cs"/>
                        </a:rPr>
                        <a:t>し変色する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dirty="0" smtClean="0">
                          <a:solidFill>
                            <a:schemeClr val="tx1"/>
                          </a:solidFill>
                          <a:effectLst/>
                          <a:latin typeface="+mn-lt"/>
                          <a:ea typeface="+mn-ea"/>
                          <a:cs typeface="+mn-cs"/>
                        </a:rPr>
                        <a:t>配管内に付着したマンガン分の剥離</a:t>
                      </a:r>
                      <a:r>
                        <a:rPr kumimoji="1" lang="ja-JP" altLang="en-US" sz="1800" kern="1200" dirty="0" smtClean="0">
                          <a:solidFill>
                            <a:schemeClr val="tx1"/>
                          </a:solidFill>
                          <a:effectLst/>
                          <a:latin typeface="+mn-lt"/>
                          <a:ea typeface="+mn-ea"/>
                          <a:cs typeface="+mn-cs"/>
                        </a:rPr>
                        <a:t>し水が黒く濁る</a:t>
                      </a:r>
                      <a:endParaRPr kumimoji="1" lang="ja-JP" altLang="ja-JP" sz="1800" kern="1200" dirty="0" smtClean="0">
                        <a:solidFill>
                          <a:schemeClr val="tx1"/>
                        </a:solidFill>
                        <a:effectLst/>
                        <a:latin typeface="+mn-lt"/>
                        <a:ea typeface="+mn-ea"/>
                        <a:cs typeface="+mn-cs"/>
                      </a:endParaRPr>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dirty="0" smtClean="0">
                          <a:solidFill>
                            <a:schemeClr val="tx1"/>
                          </a:solidFill>
                          <a:effectLst/>
                          <a:latin typeface="+mn-lt"/>
                          <a:ea typeface="+mn-ea"/>
                          <a:cs typeface="+mn-cs"/>
                        </a:rPr>
                        <a:t>アルミニウム</a:t>
                      </a:r>
                      <a:r>
                        <a:rPr kumimoji="1" lang="ja-JP" altLang="en-US" sz="1800" kern="1200" dirty="0" smtClean="0">
                          <a:solidFill>
                            <a:schemeClr val="tx1"/>
                          </a:solidFill>
                          <a:effectLst/>
                          <a:latin typeface="+mn-lt"/>
                          <a:ea typeface="+mn-ea"/>
                          <a:cs typeface="+mn-cs"/>
                        </a:rPr>
                        <a:t>製</a:t>
                      </a:r>
                      <a:r>
                        <a:rPr kumimoji="1" lang="ja-JP" altLang="ja-JP" sz="1800" kern="1200" dirty="0" smtClean="0">
                          <a:solidFill>
                            <a:schemeClr val="tx1"/>
                          </a:solidFill>
                          <a:effectLst/>
                          <a:latin typeface="+mn-lt"/>
                          <a:ea typeface="+mn-ea"/>
                          <a:cs typeface="+mn-cs"/>
                        </a:rPr>
                        <a:t>鍋で水酸化アルミニウムとミネラル分が反応</a:t>
                      </a:r>
                      <a:r>
                        <a:rPr kumimoji="1" lang="ja-JP" altLang="en-US" sz="1800" kern="1200" dirty="0" smtClean="0">
                          <a:solidFill>
                            <a:schemeClr val="tx1"/>
                          </a:solidFill>
                          <a:effectLst/>
                          <a:latin typeface="+mn-lt"/>
                          <a:ea typeface="+mn-ea"/>
                          <a:cs typeface="+mn-cs"/>
                        </a:rPr>
                        <a:t>し変色する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dirty="0" smtClean="0">
                          <a:solidFill>
                            <a:schemeClr val="tx1"/>
                          </a:solidFill>
                          <a:effectLst/>
                          <a:latin typeface="+mn-lt"/>
                          <a:ea typeface="+mn-ea"/>
                          <a:cs typeface="+mn-cs"/>
                        </a:rPr>
                        <a:t>細菌、カビによ</a:t>
                      </a:r>
                      <a:r>
                        <a:rPr kumimoji="1" lang="ja-JP" altLang="en-US" sz="1800" kern="1200" dirty="0" smtClean="0">
                          <a:solidFill>
                            <a:schemeClr val="tx1"/>
                          </a:solidFill>
                          <a:effectLst/>
                          <a:latin typeface="+mn-lt"/>
                          <a:ea typeface="+mn-ea"/>
                          <a:cs typeface="+mn-cs"/>
                        </a:rPr>
                        <a:t>り水回りが</a:t>
                      </a:r>
                      <a:r>
                        <a:rPr kumimoji="1" lang="ja-JP" altLang="ja-JP" sz="1800" kern="1200" dirty="0" smtClean="0">
                          <a:solidFill>
                            <a:schemeClr val="tx1"/>
                          </a:solidFill>
                          <a:effectLst/>
                          <a:latin typeface="+mn-lt"/>
                          <a:ea typeface="+mn-ea"/>
                          <a:cs typeface="+mn-cs"/>
                        </a:rPr>
                        <a:t>黒変</a:t>
                      </a:r>
                      <a:r>
                        <a:rPr kumimoji="1" lang="ja-JP" altLang="en-US" sz="1800" kern="1200" dirty="0" smtClean="0">
                          <a:solidFill>
                            <a:schemeClr val="tx1"/>
                          </a:solidFill>
                          <a:effectLst/>
                          <a:latin typeface="+mn-lt"/>
                          <a:ea typeface="+mn-ea"/>
                          <a:cs typeface="+mn-cs"/>
                        </a:rPr>
                        <a:t>する</a:t>
                      </a:r>
                      <a:endParaRPr kumimoji="1" lang="ja-JP" altLang="ja-JP" sz="1800" kern="1200" dirty="0" smtClean="0">
                        <a:solidFill>
                          <a:schemeClr val="tx1"/>
                        </a:solidFill>
                        <a:effectLst/>
                        <a:latin typeface="+mn-lt"/>
                        <a:ea typeface="+mn-ea"/>
                        <a:cs typeface="+mn-cs"/>
                      </a:endParaRPr>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哺乳ビンの乳首の硫黄と、水道水中の銅成分</a:t>
                      </a:r>
                      <a:r>
                        <a:rPr kumimoji="1" lang="ja-JP" altLang="en-US" sz="1800" kern="1200" dirty="0" smtClean="0">
                          <a:solidFill>
                            <a:schemeClr val="tx1"/>
                          </a:solidFill>
                          <a:effectLst/>
                          <a:latin typeface="+mn-lt"/>
                          <a:ea typeface="+mn-ea"/>
                          <a:cs typeface="+mn-cs"/>
                        </a:rPr>
                        <a:t>が反応し</a:t>
                      </a:r>
                      <a:r>
                        <a:rPr kumimoji="1" lang="ja-JP" altLang="ja-JP" sz="1800" kern="1200" dirty="0" smtClean="0">
                          <a:solidFill>
                            <a:schemeClr val="tx1"/>
                          </a:solidFill>
                          <a:effectLst/>
                          <a:latin typeface="+mn-lt"/>
                          <a:ea typeface="+mn-ea"/>
                          <a:cs typeface="+mn-cs"/>
                        </a:rPr>
                        <a:t>黒変</a:t>
                      </a:r>
                      <a:r>
                        <a:rPr kumimoji="1" lang="ja-JP" altLang="en-US" sz="1800" kern="1200" dirty="0" smtClean="0">
                          <a:solidFill>
                            <a:schemeClr val="tx1"/>
                          </a:solidFill>
                          <a:effectLst/>
                          <a:latin typeface="+mn-lt"/>
                          <a:ea typeface="+mn-ea"/>
                          <a:cs typeface="+mn-cs"/>
                        </a:rPr>
                        <a:t>する</a:t>
                      </a:r>
                      <a:endParaRPr kumimoji="1" lang="ja-JP" altLang="en-US" dirty="0"/>
                    </a:p>
                  </a:txBody>
                  <a:tcPr/>
                </a:tc>
              </a:tr>
              <a:tr h="370840">
                <a:tc vMerge="1">
                  <a:txBody>
                    <a:bodyPr/>
                    <a:lstStyle/>
                    <a:p>
                      <a:endParaRPr kumimoji="1" lang="ja-JP" altLang="en-US" dirty="0"/>
                    </a:p>
                  </a:txBody>
                  <a:tcPr/>
                </a:tc>
                <a:tc rowSpan="3">
                  <a:txBody>
                    <a:bodyPr/>
                    <a:lstStyle/>
                    <a:p>
                      <a:pPr algn="ctr"/>
                      <a:r>
                        <a:rPr kumimoji="1" lang="ja-JP" altLang="en-US" b="1" dirty="0" smtClean="0"/>
                        <a:t>紫</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茶成分のタンニンと鉄分が反応</a:t>
                      </a:r>
                      <a:r>
                        <a:rPr kumimoji="1" lang="ja-JP" altLang="en-US" sz="1800" kern="1200" dirty="0" smtClean="0">
                          <a:solidFill>
                            <a:schemeClr val="tx1"/>
                          </a:solidFill>
                          <a:effectLst/>
                          <a:latin typeface="+mn-lt"/>
                          <a:ea typeface="+mn-ea"/>
                          <a:cs typeface="+mn-cs"/>
                        </a:rPr>
                        <a:t>し変色する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細菌によ</a:t>
                      </a:r>
                      <a:r>
                        <a:rPr kumimoji="1" lang="ja-JP" altLang="en-US" sz="1800" kern="1200" dirty="0" smtClean="0">
                          <a:solidFill>
                            <a:schemeClr val="tx1"/>
                          </a:solidFill>
                          <a:effectLst/>
                          <a:latin typeface="+mn-lt"/>
                          <a:ea typeface="+mn-ea"/>
                          <a:cs typeface="+mn-cs"/>
                        </a:rPr>
                        <a:t>り水回りが変色する</a:t>
                      </a:r>
                      <a:endParaRPr kumimoji="1" lang="ja-JP" altLang="en-US" dirty="0"/>
                    </a:p>
                  </a:txBody>
                  <a:tcPr/>
                </a:tc>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ja-JP" sz="1800" kern="1200" dirty="0" smtClean="0">
                          <a:solidFill>
                            <a:schemeClr val="tx1"/>
                          </a:solidFill>
                          <a:effectLst/>
                          <a:latin typeface="+mn-lt"/>
                          <a:ea typeface="+mn-ea"/>
                          <a:cs typeface="+mn-cs"/>
                        </a:rPr>
                        <a:t>ニッケルメッキと塩素系漂白剤</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反応</a:t>
                      </a:r>
                      <a:r>
                        <a:rPr kumimoji="1" lang="ja-JP" altLang="en-US" sz="1800" kern="1200" dirty="0" smtClean="0">
                          <a:solidFill>
                            <a:schemeClr val="tx1"/>
                          </a:solidFill>
                          <a:effectLst/>
                          <a:latin typeface="+mn-lt"/>
                          <a:ea typeface="+mn-ea"/>
                          <a:cs typeface="+mn-cs"/>
                        </a:rPr>
                        <a:t>し変色する</a:t>
                      </a:r>
                      <a:endParaRPr kumimoji="1" lang="ja-JP" altLang="en-US" dirty="0"/>
                    </a:p>
                  </a:txBody>
                  <a:tcPr/>
                </a:tc>
              </a:tr>
              <a:tr h="370840">
                <a:tc vMerge="1">
                  <a:txBody>
                    <a:bodyPr/>
                    <a:lstStyle/>
                    <a:p>
                      <a:endParaRPr kumimoji="1" lang="ja-JP" altLang="en-US" dirty="0"/>
                    </a:p>
                  </a:txBody>
                  <a:tcPr/>
                </a:tc>
                <a:tc>
                  <a:txBody>
                    <a:bodyPr/>
                    <a:lstStyle/>
                    <a:p>
                      <a:pPr algn="ctr"/>
                      <a:r>
                        <a:rPr kumimoji="1" lang="ja-JP" altLang="en-US" b="1" dirty="0" smtClean="0"/>
                        <a:t>赤</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tx1"/>
                          </a:solidFill>
                          <a:effectLst/>
                          <a:latin typeface="+mn-lt"/>
                          <a:ea typeface="+mn-ea"/>
                          <a:cs typeface="+mn-cs"/>
                        </a:rPr>
                        <a:t>水道管の鉄分</a:t>
                      </a:r>
                      <a:r>
                        <a:rPr kumimoji="1" lang="ja-JP" altLang="en-US" sz="1800" kern="1200" dirty="0" smtClean="0">
                          <a:solidFill>
                            <a:schemeClr val="tx1"/>
                          </a:solidFill>
                          <a:effectLst/>
                          <a:latin typeface="+mn-lt"/>
                          <a:ea typeface="+mn-ea"/>
                          <a:cs typeface="+mn-cs"/>
                        </a:rPr>
                        <a:t>が</a:t>
                      </a:r>
                      <a:r>
                        <a:rPr kumimoji="1" lang="ja-JP" altLang="ja-JP" sz="1800" kern="1200" dirty="0" smtClean="0">
                          <a:solidFill>
                            <a:schemeClr val="tx1"/>
                          </a:solidFill>
                          <a:effectLst/>
                          <a:latin typeface="+mn-lt"/>
                          <a:ea typeface="+mn-ea"/>
                          <a:cs typeface="+mn-cs"/>
                        </a:rPr>
                        <a:t>混入</a:t>
                      </a:r>
                      <a:r>
                        <a:rPr kumimoji="1" lang="ja-JP" altLang="en-US" sz="1800" kern="1200" dirty="0" smtClean="0">
                          <a:solidFill>
                            <a:schemeClr val="tx1"/>
                          </a:solidFill>
                          <a:effectLst/>
                          <a:latin typeface="+mn-lt"/>
                          <a:ea typeface="+mn-ea"/>
                          <a:cs typeface="+mn-cs"/>
                        </a:rPr>
                        <a:t>し水が赤く濁る</a:t>
                      </a:r>
                      <a:endParaRPr kumimoji="1" lang="ja-JP" altLang="en-US" dirty="0"/>
                    </a:p>
                  </a:txBody>
                  <a:tcPr/>
                </a:tc>
              </a:tr>
            </a:tbl>
          </a:graphicData>
        </a:graphic>
      </p:graphicFrame>
    </p:spTree>
    <p:extLst>
      <p:ext uri="{BB962C8B-B14F-4D97-AF65-F5344CB8AC3E}">
        <p14:creationId xmlns:p14="http://schemas.microsoft.com/office/powerpoint/2010/main" val="656890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6672"/>
            <a:ext cx="8213304" cy="5966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3248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3481417142"/>
              </p:ext>
            </p:extLst>
          </p:nvPr>
        </p:nvGraphicFramePr>
        <p:xfrm>
          <a:off x="755576" y="1124744"/>
          <a:ext cx="7704856" cy="4719320"/>
        </p:xfrm>
        <a:graphic>
          <a:graphicData uri="http://schemas.openxmlformats.org/drawingml/2006/table">
            <a:tbl>
              <a:tblPr firstRow="1" bandRow="1">
                <a:tableStyleId>{69CF1AB2-1976-4502-BF36-3FF5EA218861}</a:tableStyleId>
              </a:tblPr>
              <a:tblGrid>
                <a:gridCol w="936104"/>
                <a:gridCol w="6768752"/>
              </a:tblGrid>
              <a:tr h="370840">
                <a:tc rowSpan="3">
                  <a:txBody>
                    <a:bodyPr/>
                    <a:lstStyle/>
                    <a:p>
                      <a:pPr algn="ctr"/>
                      <a:r>
                        <a:rPr kumimoji="1" lang="ja-JP" altLang="en-US" b="1" dirty="0" smtClean="0"/>
                        <a:t>異臭</a:t>
                      </a:r>
                      <a:endParaRPr kumimoji="1" lang="ja-JP" altLang="en-US" b="1" dirty="0"/>
                    </a:p>
                  </a:txBody>
                  <a:tcPr>
                    <a:solidFill>
                      <a:schemeClr val="tx2">
                        <a:lumMod val="20000"/>
                        <a:lumOff val="80000"/>
                      </a:schemeClr>
                    </a:solidFill>
                  </a:tcPr>
                </a:tc>
                <a:tc>
                  <a:txBody>
                    <a:bodyPr/>
                    <a:lstStyle/>
                    <a:p>
                      <a:r>
                        <a:rPr kumimoji="1" lang="ja-JP" altLang="ja-JP" sz="1800" b="0" kern="1200" dirty="0" smtClean="0">
                          <a:solidFill>
                            <a:schemeClr val="dk1"/>
                          </a:solidFill>
                          <a:effectLst/>
                          <a:latin typeface="+mn-lt"/>
                          <a:ea typeface="+mn-ea"/>
                          <a:cs typeface="+mn-cs"/>
                        </a:rPr>
                        <a:t>水道水のカルキ（塩素）臭</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配管、給水管</a:t>
                      </a:r>
                      <a:r>
                        <a:rPr kumimoji="1" lang="ja-JP" altLang="en-US" sz="1800" kern="1200" dirty="0" smtClean="0">
                          <a:solidFill>
                            <a:schemeClr val="dk1"/>
                          </a:solidFill>
                          <a:effectLst/>
                          <a:latin typeface="+mn-lt"/>
                          <a:ea typeface="+mn-ea"/>
                          <a:cs typeface="+mn-cs"/>
                        </a:rPr>
                        <a:t>内</a:t>
                      </a:r>
                      <a:r>
                        <a:rPr kumimoji="1" lang="ja-JP" altLang="ja-JP" sz="1800" kern="1200" dirty="0" smtClean="0">
                          <a:solidFill>
                            <a:schemeClr val="dk1"/>
                          </a:solidFill>
                          <a:effectLst/>
                          <a:latin typeface="+mn-lt"/>
                          <a:ea typeface="+mn-ea"/>
                          <a:cs typeface="+mn-cs"/>
                        </a:rPr>
                        <a:t>の</a:t>
                      </a:r>
                      <a:r>
                        <a:rPr kumimoji="1" lang="ja-JP" altLang="en-US" sz="1800" kern="1200" dirty="0" smtClean="0">
                          <a:solidFill>
                            <a:schemeClr val="dk1"/>
                          </a:solidFill>
                          <a:effectLst/>
                          <a:latin typeface="+mn-lt"/>
                          <a:ea typeface="+mn-ea"/>
                          <a:cs typeface="+mn-cs"/>
                        </a:rPr>
                        <a:t>錆びた</a:t>
                      </a:r>
                      <a:r>
                        <a:rPr kumimoji="1" lang="ja-JP" altLang="ja-JP" sz="1800" kern="1200" dirty="0" smtClean="0">
                          <a:solidFill>
                            <a:schemeClr val="dk1"/>
                          </a:solidFill>
                          <a:effectLst/>
                          <a:latin typeface="+mn-lt"/>
                          <a:ea typeface="+mn-ea"/>
                          <a:cs typeface="+mn-cs"/>
                        </a:rPr>
                        <a:t>鉄分等による金属臭</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給水管工事</a:t>
                      </a:r>
                      <a:r>
                        <a:rPr kumimoji="1" lang="ja-JP" altLang="en-US" sz="1800" kern="1200" dirty="0" smtClean="0">
                          <a:solidFill>
                            <a:schemeClr val="dk1"/>
                          </a:solidFill>
                          <a:effectLst/>
                          <a:latin typeface="+mn-lt"/>
                          <a:ea typeface="+mn-ea"/>
                          <a:cs typeface="+mn-cs"/>
                        </a:rPr>
                        <a:t>で</a:t>
                      </a:r>
                      <a:r>
                        <a:rPr kumimoji="1" lang="ja-JP" altLang="ja-JP" sz="1800" kern="1200" dirty="0" smtClean="0">
                          <a:solidFill>
                            <a:schemeClr val="dk1"/>
                          </a:solidFill>
                          <a:effectLst/>
                          <a:latin typeface="+mn-lt"/>
                          <a:ea typeface="+mn-ea"/>
                          <a:cs typeface="+mn-cs"/>
                        </a:rPr>
                        <a:t>使用した合成樹脂接着剤による溶剤臭</a:t>
                      </a:r>
                      <a:endParaRPr kumimoji="1" lang="ja-JP" altLang="en-US" b="0" dirty="0"/>
                    </a:p>
                  </a:txBody>
                  <a:tcPr/>
                </a:tc>
              </a:tr>
              <a:tr h="370840">
                <a:tc rowSpan="3">
                  <a:txBody>
                    <a:bodyPr/>
                    <a:lstStyle/>
                    <a:p>
                      <a:pPr algn="ctr"/>
                      <a:r>
                        <a:rPr kumimoji="1" lang="ja-JP" altLang="en-US" b="1" dirty="0" smtClean="0"/>
                        <a:t>異味</a:t>
                      </a:r>
                      <a:endParaRPr kumimoji="1" lang="ja-JP" altLang="en-US" b="1" dirty="0"/>
                    </a:p>
                  </a:txBody>
                  <a:tcPr>
                    <a:solidFill>
                      <a:schemeClr val="tx2">
                        <a:lumMod val="20000"/>
                        <a:lumOff val="80000"/>
                      </a:schemeClr>
                    </a:solidFill>
                  </a:tcPr>
                </a:tc>
                <a:tc>
                  <a:txBody>
                    <a:bodyPr/>
                    <a:lstStyle/>
                    <a:p>
                      <a:r>
                        <a:rPr kumimoji="1" lang="ja-JP" altLang="ja-JP" sz="1800" kern="1200" dirty="0" smtClean="0">
                          <a:solidFill>
                            <a:schemeClr val="dk1"/>
                          </a:solidFill>
                          <a:effectLst/>
                          <a:latin typeface="+mn-lt"/>
                          <a:ea typeface="+mn-ea"/>
                          <a:cs typeface="+mn-cs"/>
                        </a:rPr>
                        <a:t>配管、給水管の腐食鉄</a:t>
                      </a:r>
                      <a:r>
                        <a:rPr kumimoji="1" lang="ja-JP" altLang="en-US" sz="1800" kern="1200" dirty="0" smtClean="0">
                          <a:solidFill>
                            <a:schemeClr val="dk1"/>
                          </a:solidFill>
                          <a:effectLst/>
                          <a:latin typeface="+mn-lt"/>
                          <a:ea typeface="+mn-ea"/>
                          <a:cs typeface="+mn-cs"/>
                        </a:rPr>
                        <a:t>・</a:t>
                      </a:r>
                      <a:r>
                        <a:rPr kumimoji="1" lang="ja-JP" altLang="ja-JP" sz="1800" kern="1200" dirty="0" smtClean="0">
                          <a:solidFill>
                            <a:schemeClr val="dk1"/>
                          </a:solidFill>
                          <a:effectLst/>
                          <a:latin typeface="+mn-lt"/>
                          <a:ea typeface="+mn-ea"/>
                          <a:cs typeface="+mn-cs"/>
                        </a:rPr>
                        <a:t>亜鉛</a:t>
                      </a:r>
                      <a:r>
                        <a:rPr kumimoji="1" lang="ja-JP" altLang="en-US" sz="1800" kern="1200" dirty="0" smtClean="0">
                          <a:solidFill>
                            <a:schemeClr val="dk1"/>
                          </a:solidFill>
                          <a:effectLst/>
                          <a:latin typeface="+mn-lt"/>
                          <a:ea typeface="+mn-ea"/>
                          <a:cs typeface="+mn-cs"/>
                        </a:rPr>
                        <a:t>・銅など</a:t>
                      </a:r>
                      <a:r>
                        <a:rPr kumimoji="1" lang="ja-JP" altLang="ja-JP" sz="1800" kern="1200" dirty="0" smtClean="0">
                          <a:solidFill>
                            <a:schemeClr val="dk1"/>
                          </a:solidFill>
                          <a:effectLst/>
                          <a:latin typeface="+mn-lt"/>
                          <a:ea typeface="+mn-ea"/>
                          <a:cs typeface="+mn-cs"/>
                        </a:rPr>
                        <a:t>の析出による金属味</a:t>
                      </a:r>
                      <a:endParaRPr kumimoji="1" lang="ja-JP" altLang="en-US" b="0" dirty="0"/>
                    </a:p>
                  </a:txBody>
                  <a:tcPr/>
                </a:tc>
              </a:tr>
              <a:tr h="370840">
                <a:tc vMerge="1">
                  <a:txBody>
                    <a:bodyPr/>
                    <a:lstStyle/>
                    <a:p>
                      <a:pPr algn="ctr"/>
                      <a:endParaRPr kumimoji="1" lang="ja-JP" alt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smtClean="0">
                          <a:solidFill>
                            <a:schemeClr val="dk1"/>
                          </a:solidFill>
                          <a:effectLst/>
                          <a:latin typeface="+mn-lt"/>
                          <a:ea typeface="+mn-ea"/>
                          <a:cs typeface="+mn-cs"/>
                        </a:rPr>
                        <a:t>水道水のカルキ（塩素）臭が味に影響</a:t>
                      </a:r>
                      <a:endParaRPr kumimoji="1" lang="ja-JP" altLang="en-US" b="0" smtClean="0"/>
                    </a:p>
                  </a:txBody>
                  <a:tcPr/>
                </a:tc>
              </a:tr>
              <a:tr h="370840">
                <a:tc vMerge="1">
                  <a:txBody>
                    <a:bodyPr/>
                    <a:lstStyle/>
                    <a:p>
                      <a:pPr algn="ctr"/>
                      <a:endParaRPr kumimoji="1" lang="ja-JP" alt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800" kern="1200" dirty="0" smtClean="0">
                          <a:solidFill>
                            <a:schemeClr val="dk1"/>
                          </a:solidFill>
                          <a:effectLst/>
                          <a:latin typeface="+mn-lt"/>
                          <a:ea typeface="+mn-ea"/>
                          <a:cs typeface="+mn-cs"/>
                        </a:rPr>
                        <a:t>海水の遡上、浸透による塩味</a:t>
                      </a:r>
                      <a:endParaRPr kumimoji="1" lang="ja-JP" altLang="en-US" b="0" dirty="0" smtClean="0"/>
                    </a:p>
                  </a:txBody>
                  <a:tcPr/>
                </a:tc>
              </a:tr>
              <a:tr h="370840">
                <a:tc row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b="1" dirty="0" smtClean="0"/>
                        <a:t>異物</a:t>
                      </a:r>
                    </a:p>
                  </a:txBody>
                  <a:tcPr>
                    <a:solidFill>
                      <a:schemeClr val="tx2">
                        <a:lumMod val="20000"/>
                        <a:lumOff val="80000"/>
                      </a:schemeClr>
                    </a:solidFill>
                  </a:tcPr>
                </a:tc>
                <a:tc>
                  <a:txBody>
                    <a:bodyPr/>
                    <a:lstStyle/>
                    <a:p>
                      <a:r>
                        <a:rPr kumimoji="1" lang="ja-JP" altLang="en-US" b="0" dirty="0" smtClean="0"/>
                        <a:t>水道管や建物内の給水管内部にある錆びの剥離による黒色異物</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水道管のシールコート（管内部の塗膜）剥離による白色異物</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パッキン、ダイヤフラムの劣化、剥離による黒色異物</a:t>
                      </a:r>
                      <a:endParaRPr kumimoji="1" lang="en-US" altLang="ja-JP" sz="1800" kern="1200" dirty="0" smtClean="0">
                        <a:solidFill>
                          <a:schemeClr val="dk1"/>
                        </a:solidFill>
                        <a:effectLst/>
                        <a:latin typeface="+mn-lt"/>
                        <a:ea typeface="+mn-ea"/>
                        <a:cs typeface="+mn-cs"/>
                      </a:endParaRPr>
                    </a:p>
                    <a:p>
                      <a:r>
                        <a:rPr kumimoji="1" lang="ja-JP" altLang="ja-JP" sz="1800" kern="1200" dirty="0" smtClean="0">
                          <a:solidFill>
                            <a:schemeClr val="dk1"/>
                          </a:solidFill>
                          <a:effectLst/>
                          <a:latin typeface="+mn-lt"/>
                          <a:ea typeface="+mn-ea"/>
                          <a:cs typeface="+mn-cs"/>
                        </a:rPr>
                        <a:t>（材質；ゴム、樹脂、金属など）</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混合栓のフレキシブルホースの樹脂の劣化による緑色微細片</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フレキシブル管内面ライニングゴムの劣化による黒色微細片</a:t>
                      </a:r>
                      <a:endParaRPr kumimoji="1" lang="ja-JP" altLang="en-US" b="0" dirty="0"/>
                    </a:p>
                  </a:txBody>
                  <a:tcPr/>
                </a:tc>
              </a:tr>
              <a:tr h="370840">
                <a:tc vMerge="1">
                  <a:txBody>
                    <a:bodyPr/>
                    <a:lstStyle/>
                    <a:p>
                      <a:pPr algn="ctr"/>
                      <a:endParaRPr kumimoji="1" lang="ja-JP" altLang="en-US" b="1" dirty="0"/>
                    </a:p>
                  </a:txBody>
                  <a:tcPr/>
                </a:tc>
                <a:tc>
                  <a:txBody>
                    <a:bodyPr/>
                    <a:lstStyle/>
                    <a:p>
                      <a:r>
                        <a:rPr kumimoji="1" lang="ja-JP" altLang="ja-JP" sz="1800" kern="1200" dirty="0" smtClean="0">
                          <a:solidFill>
                            <a:schemeClr val="dk1"/>
                          </a:solidFill>
                          <a:effectLst/>
                          <a:latin typeface="+mn-lt"/>
                          <a:ea typeface="+mn-ea"/>
                          <a:cs typeface="+mn-cs"/>
                        </a:rPr>
                        <a:t>高置水槽</a:t>
                      </a:r>
                      <a:r>
                        <a:rPr kumimoji="1" lang="ja-JP" altLang="en-US" sz="1800" kern="1200" dirty="0" smtClean="0">
                          <a:solidFill>
                            <a:schemeClr val="dk1"/>
                          </a:solidFill>
                          <a:effectLst/>
                          <a:latin typeface="+mn-lt"/>
                          <a:ea typeface="+mn-ea"/>
                          <a:cs typeface="+mn-cs"/>
                        </a:rPr>
                        <a:t>等の受水槽内で</a:t>
                      </a:r>
                      <a:r>
                        <a:rPr kumimoji="1" lang="ja-JP" altLang="ja-JP" sz="1800" kern="1200" dirty="0" smtClean="0">
                          <a:solidFill>
                            <a:schemeClr val="dk1"/>
                          </a:solidFill>
                          <a:effectLst/>
                          <a:latin typeface="+mn-lt"/>
                          <a:ea typeface="+mn-ea"/>
                          <a:cs typeface="+mn-cs"/>
                        </a:rPr>
                        <a:t>藻類</a:t>
                      </a:r>
                      <a:r>
                        <a:rPr kumimoji="1" lang="ja-JP" altLang="en-US" sz="1800" kern="1200" dirty="0" smtClean="0">
                          <a:solidFill>
                            <a:schemeClr val="dk1"/>
                          </a:solidFill>
                          <a:effectLst/>
                          <a:latin typeface="+mn-lt"/>
                          <a:ea typeface="+mn-ea"/>
                          <a:cs typeface="+mn-cs"/>
                        </a:rPr>
                        <a:t>発生による</a:t>
                      </a:r>
                      <a:r>
                        <a:rPr kumimoji="1" lang="ja-JP" altLang="ja-JP" sz="1800" kern="1200" dirty="0" smtClean="0">
                          <a:solidFill>
                            <a:schemeClr val="dk1"/>
                          </a:solidFill>
                          <a:effectLst/>
                          <a:latin typeface="+mn-lt"/>
                          <a:ea typeface="+mn-ea"/>
                          <a:cs typeface="+mn-cs"/>
                        </a:rPr>
                        <a:t>緑色浮遊物</a:t>
                      </a:r>
                      <a:endParaRPr kumimoji="1" lang="ja-JP" altLang="en-US" b="0" dirty="0"/>
                    </a:p>
                  </a:txBody>
                  <a:tcPr/>
                </a:tc>
              </a:tr>
            </a:tbl>
          </a:graphicData>
        </a:graphic>
      </p:graphicFrame>
    </p:spTree>
    <p:extLst>
      <p:ext uri="{BB962C8B-B14F-4D97-AF65-F5344CB8AC3E}">
        <p14:creationId xmlns:p14="http://schemas.microsoft.com/office/powerpoint/2010/main" val="2026534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xmlns="" id="{7427D113-C6F5-4735-8CFB-02B0A009030C}"/>
              </a:ext>
            </a:extLst>
          </p:cNvPr>
          <p:cNvSpPr txBox="1"/>
          <p:nvPr/>
        </p:nvSpPr>
        <p:spPr>
          <a:xfrm>
            <a:off x="1116392" y="44624"/>
            <a:ext cx="6948000" cy="584775"/>
          </a:xfrm>
          <a:prstGeom prst="rect">
            <a:avLst/>
          </a:prstGeom>
          <a:solidFill>
            <a:schemeClr val="tx2">
              <a:lumMod val="20000"/>
              <a:lumOff val="80000"/>
            </a:schemeClr>
          </a:solidFill>
        </p:spPr>
        <p:txBody>
          <a:bodyPr wrap="square" rtlCol="0">
            <a:spAutoFit/>
          </a:bodyPr>
          <a:lstStyle/>
          <a:p>
            <a:pPr marL="45720"/>
            <a:r>
              <a:rPr lang="ja-JP" altLang="en-US" sz="3200" b="1" dirty="0">
                <a:solidFill>
                  <a:prstClr val="black"/>
                </a:solidFill>
                <a:latin typeface="ＭＳ Ｐゴシック" panose="020B0600070205080204" pitchFamily="50" charset="-128"/>
                <a:ea typeface="ＭＳ Ｐゴシック" panose="020B0600070205080204" pitchFamily="50" charset="-128"/>
              </a:rPr>
              <a:t>小規模水供給システムへの指導・助言</a:t>
            </a:r>
            <a:endParaRPr lang="ja-JP" altLang="ja-JP" sz="3200" b="1" dirty="0">
              <a:solidFill>
                <a:prstClr val="black"/>
              </a:solidFill>
              <a:latin typeface="ＭＳ Ｐゴシック" panose="020B0600070205080204" pitchFamily="50" charset="-128"/>
              <a:ea typeface="ＭＳ Ｐゴシック" panose="020B0600070205080204" pitchFamily="50" charset="-128"/>
            </a:endParaRPr>
          </a:p>
        </p:txBody>
      </p:sp>
      <p:sp>
        <p:nvSpPr>
          <p:cNvPr id="6" name="コンテンツ プレースホルダー 2"/>
          <p:cNvSpPr>
            <a:spLocks noGrp="1"/>
          </p:cNvSpPr>
          <p:nvPr>
            <p:ph idx="1"/>
          </p:nvPr>
        </p:nvSpPr>
        <p:spPr>
          <a:xfrm>
            <a:off x="107504" y="728507"/>
            <a:ext cx="8892480" cy="5292781"/>
          </a:xfrm>
        </p:spPr>
        <p:txBody>
          <a:bodyPr>
            <a:normAutofit lnSpcReduction="10000"/>
          </a:bodyPr>
          <a:lstStyle/>
          <a:p>
            <a:pPr marL="45720" indent="0">
              <a:buNone/>
            </a:pPr>
            <a:r>
              <a:rPr lang="ja-JP" altLang="en-US" sz="2800" b="1" dirty="0" smtClean="0">
                <a:latin typeface="ＭＳ Ｐゴシック" panose="020B0600070205080204" pitchFamily="50" charset="-128"/>
                <a:ea typeface="ＭＳ Ｐゴシック" panose="020B0600070205080204" pitchFamily="50" charset="-128"/>
              </a:rPr>
              <a:t>飲用</a:t>
            </a:r>
            <a:r>
              <a:rPr lang="ja-JP" altLang="en-US" sz="2800" b="1" dirty="0">
                <a:latin typeface="ＭＳ Ｐゴシック" panose="020B0600070205080204" pitchFamily="50" charset="-128"/>
                <a:ea typeface="ＭＳ Ｐゴシック" panose="020B0600070205080204" pitchFamily="50" charset="-128"/>
              </a:rPr>
              <a:t>井戸等衛生対策要領</a:t>
            </a:r>
            <a:endParaRPr lang="en-US" altLang="ja-JP" sz="2800" b="1" dirty="0">
              <a:latin typeface="ＭＳ Ｐゴシック" panose="020B0600070205080204" pitchFamily="50" charset="-128"/>
              <a:ea typeface="ＭＳ Ｐゴシック" panose="020B0600070205080204" pitchFamily="50" charset="-128"/>
            </a:endParaRPr>
          </a:p>
          <a:p>
            <a:pPr marL="4572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ja-JP" sz="2400" b="1" dirty="0" smtClean="0">
                <a:latin typeface="ＭＳ Ｐゴシック" panose="020B0600070205080204" pitchFamily="50" charset="-128"/>
                <a:ea typeface="ＭＳ Ｐゴシック" panose="020B0600070205080204" pitchFamily="50" charset="-128"/>
              </a:rPr>
              <a:t>（</a:t>
            </a:r>
            <a:r>
              <a:rPr lang="ja-JP" altLang="ja-JP" sz="2400" b="1" dirty="0">
                <a:latin typeface="ＭＳ Ｐゴシック" panose="020B0600070205080204" pitchFamily="50" charset="-128"/>
                <a:ea typeface="ＭＳ Ｐゴシック" panose="020B0600070205080204" pitchFamily="50" charset="-128"/>
              </a:rPr>
              <a:t>昭和</a:t>
            </a:r>
            <a:r>
              <a:rPr lang="en-US" altLang="ja-JP" sz="2400" b="1" dirty="0">
                <a:latin typeface="ＭＳ Ｐゴシック" panose="020B0600070205080204" pitchFamily="50" charset="-128"/>
                <a:ea typeface="ＭＳ Ｐゴシック" panose="020B0600070205080204" pitchFamily="50" charset="-128"/>
              </a:rPr>
              <a:t>62</a:t>
            </a:r>
            <a:r>
              <a:rPr lang="ja-JP" altLang="ja-JP" sz="2400" b="1" dirty="0">
                <a:latin typeface="ＭＳ Ｐゴシック" panose="020B0600070205080204" pitchFamily="50" charset="-128"/>
                <a:ea typeface="ＭＳ Ｐゴシック" panose="020B0600070205080204" pitchFamily="50" charset="-128"/>
              </a:rPr>
              <a:t>年</a:t>
            </a:r>
            <a:r>
              <a:rPr lang="en-US" altLang="ja-JP" sz="2400" b="1" dirty="0">
                <a:latin typeface="ＭＳ Ｐゴシック" panose="020B0600070205080204" pitchFamily="50" charset="-128"/>
                <a:ea typeface="ＭＳ Ｐゴシック" panose="020B0600070205080204" pitchFamily="50" charset="-128"/>
              </a:rPr>
              <a:t>1</a:t>
            </a:r>
            <a:r>
              <a:rPr lang="ja-JP" altLang="ja-JP" sz="2400" b="1" dirty="0">
                <a:latin typeface="ＭＳ Ｐゴシック" panose="020B0600070205080204" pitchFamily="50" charset="-128"/>
                <a:ea typeface="ＭＳ Ｐゴシック" panose="020B0600070205080204" pitchFamily="50" charset="-128"/>
              </a:rPr>
              <a:t>月</a:t>
            </a:r>
            <a:r>
              <a:rPr lang="en-US" altLang="ja-JP" sz="2400" b="1" dirty="0">
                <a:latin typeface="ＭＳ Ｐゴシック" panose="020B0600070205080204" pitchFamily="50" charset="-128"/>
                <a:ea typeface="ＭＳ Ｐゴシック" panose="020B0600070205080204" pitchFamily="50" charset="-128"/>
              </a:rPr>
              <a:t>29</a:t>
            </a:r>
            <a:r>
              <a:rPr lang="ja-JP" altLang="ja-JP" sz="2400" b="1" dirty="0">
                <a:latin typeface="ＭＳ Ｐゴシック" panose="020B0600070205080204" pitchFamily="50" charset="-128"/>
                <a:ea typeface="ＭＳ Ｐゴシック" panose="020B0600070205080204" pitchFamily="50" charset="-128"/>
              </a:rPr>
              <a:t>日衛水第</a:t>
            </a:r>
            <a:r>
              <a:rPr lang="en-US" altLang="ja-JP" sz="2400" b="1" dirty="0">
                <a:latin typeface="ＭＳ Ｐゴシック" panose="020B0600070205080204" pitchFamily="50" charset="-128"/>
                <a:ea typeface="ＭＳ Ｐゴシック" panose="020B0600070205080204" pitchFamily="50" charset="-128"/>
              </a:rPr>
              <a:t>12</a:t>
            </a:r>
            <a:r>
              <a:rPr lang="ja-JP" altLang="ja-JP" sz="2400" b="1" dirty="0">
                <a:latin typeface="ＭＳ Ｐゴシック" panose="020B0600070205080204" pitchFamily="50" charset="-128"/>
                <a:ea typeface="ＭＳ Ｐゴシック" panose="020B0600070205080204" pitchFamily="50" charset="-128"/>
              </a:rPr>
              <a:t>号厚生省生活衛生局長通知</a:t>
            </a:r>
            <a:r>
              <a:rPr lang="ja-JP" altLang="ja-JP" sz="2400" b="1" dirty="0" smtClean="0">
                <a:latin typeface="ＭＳ Ｐゴシック" panose="020B0600070205080204" pitchFamily="50" charset="-128"/>
                <a:ea typeface="ＭＳ Ｐゴシック" panose="020B0600070205080204" pitchFamily="50" charset="-128"/>
              </a:rPr>
              <a:t>）</a:t>
            </a:r>
            <a:endParaRPr lang="en-US" altLang="ja-JP" sz="2400" b="1" dirty="0">
              <a:latin typeface="ＭＳ Ｐゴシック" panose="020B0600070205080204" pitchFamily="50" charset="-128"/>
              <a:ea typeface="ＭＳ Ｐゴシック" panose="020B0600070205080204" pitchFamily="50" charset="-128"/>
            </a:endParaRPr>
          </a:p>
          <a:p>
            <a:pPr marL="0" indent="0">
              <a:buNone/>
            </a:pP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目的</a:t>
            </a:r>
            <a:r>
              <a:rPr lang="en-US" altLang="ja-JP" sz="2400" b="1" dirty="0">
                <a:latin typeface="ＭＳ Ｐゴシック" panose="020B0600070205080204" pitchFamily="50" charset="-128"/>
                <a:ea typeface="ＭＳ Ｐゴシック" panose="020B0600070205080204" pitchFamily="50" charset="-128"/>
              </a:rPr>
              <a:t>】</a:t>
            </a:r>
          </a:p>
          <a:p>
            <a:pPr marL="0" indent="0">
              <a:buNone/>
            </a:pPr>
            <a:r>
              <a:rPr lang="ja-JP" altLang="en-US" sz="2400" b="1" dirty="0">
                <a:latin typeface="ＭＳ Ｐゴシック" panose="020B0600070205080204" pitchFamily="50" charset="-128"/>
                <a:ea typeface="ＭＳ Ｐゴシック" panose="020B0600070205080204" pitchFamily="50" charset="-128"/>
              </a:rPr>
              <a:t>多種類の有害物質等による地下水の汚染　　</a:t>
            </a:r>
            <a:r>
              <a:rPr lang="ja-JP" altLang="en-US" sz="2400" b="1" dirty="0" smtClean="0">
                <a:latin typeface="ＭＳ Ｐゴシック" panose="020B0600070205080204" pitchFamily="50" charset="-128"/>
                <a:ea typeface="ＭＳ Ｐゴシック" panose="020B0600070205080204" pitchFamily="50" charset="-128"/>
              </a:rPr>
              <a:t>　　飲料水</a:t>
            </a:r>
            <a:r>
              <a:rPr lang="ja-JP" altLang="en-US" sz="2400" b="1" dirty="0">
                <a:latin typeface="ＭＳ Ｐゴシック" panose="020B0600070205080204" pitchFamily="50" charset="-128"/>
                <a:ea typeface="ＭＳ Ｐゴシック" panose="020B0600070205080204" pitchFamily="50" charset="-128"/>
              </a:rPr>
              <a:t>の衛生</a:t>
            </a:r>
            <a:r>
              <a:rPr lang="ja-JP" altLang="en-US" sz="2400" b="1" dirty="0" smtClean="0">
                <a:latin typeface="ＭＳ Ｐゴシック" panose="020B0600070205080204" pitchFamily="50" charset="-128"/>
                <a:ea typeface="ＭＳ Ｐゴシック" panose="020B0600070205080204" pitchFamily="50" charset="-128"/>
              </a:rPr>
              <a:t>確保</a:t>
            </a:r>
            <a:endParaRPr lang="en-US" altLang="ja-JP" sz="2400" b="1" dirty="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小規模貯水槽を持つ施設の不適切管理　</a:t>
            </a:r>
            <a:r>
              <a:rPr lang="ja-JP" altLang="en-US" sz="2400" b="1" dirty="0" smtClean="0">
                <a:latin typeface="ＭＳ Ｐゴシック" panose="020B0600070205080204" pitchFamily="50" charset="-128"/>
                <a:ea typeface="ＭＳ Ｐゴシック" panose="020B0600070205080204" pitchFamily="50" charset="-128"/>
              </a:rPr>
              <a:t>等</a:t>
            </a: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を図る</a:t>
            </a:r>
            <a:r>
              <a:rPr lang="ja-JP" altLang="en-US" sz="2400" b="1" dirty="0">
                <a:latin typeface="ＭＳ Ｐゴシック" panose="020B0600070205080204" pitchFamily="50" charset="-128"/>
                <a:ea typeface="ＭＳ Ｐゴシック" panose="020B0600070205080204" pitchFamily="50" charset="-128"/>
              </a:rPr>
              <a:t>ため</a:t>
            </a:r>
            <a:r>
              <a:rPr lang="ja-JP" altLang="en-US" sz="2400" b="1" dirty="0" smtClean="0">
                <a:latin typeface="ＭＳ Ｐゴシック" panose="020B0600070205080204" pitchFamily="50" charset="-128"/>
                <a:ea typeface="ＭＳ Ｐゴシック" panose="020B0600070205080204" pitchFamily="50" charset="-128"/>
              </a:rPr>
              <a:t>策定</a:t>
            </a:r>
            <a:endParaRPr lang="en-US" altLang="ja-JP" sz="1200" b="1" dirty="0" smtClean="0">
              <a:latin typeface="ＭＳ Ｐゴシック" panose="020B0600070205080204" pitchFamily="50" charset="-128"/>
              <a:ea typeface="ＭＳ Ｐゴシック" panose="020B0600070205080204" pitchFamily="50" charset="-128"/>
            </a:endParaRPr>
          </a:p>
          <a:p>
            <a:pPr marL="0" indent="0">
              <a:buNone/>
            </a:pPr>
            <a:endParaRPr lang="en-US" altLang="ja-JP" sz="12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⇒施設の把握、適正</a:t>
            </a:r>
            <a:r>
              <a:rPr lang="ja-JP" altLang="en-US" sz="2400" b="1" dirty="0">
                <a:latin typeface="ＭＳ Ｐゴシック" panose="020B0600070205080204" pitchFamily="50" charset="-128"/>
                <a:ea typeface="ＭＳ Ｐゴシック" panose="020B0600070205080204" pitchFamily="50" charset="-128"/>
              </a:rPr>
              <a:t>管理、定期的な水質検査、汚染時の措置</a:t>
            </a:r>
            <a:r>
              <a:rPr lang="ja-JP" altLang="en-US" sz="2400" b="1" dirty="0" smtClean="0">
                <a:latin typeface="ＭＳ Ｐゴシック" panose="020B0600070205080204" pitchFamily="50" charset="-128"/>
                <a:ea typeface="ＭＳ Ｐゴシック" panose="020B0600070205080204" pitchFamily="50" charset="-128"/>
              </a:rPr>
              <a:t>、</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汚染</a:t>
            </a:r>
            <a:r>
              <a:rPr lang="ja-JP" altLang="en-US" sz="2400" b="1" dirty="0">
                <a:latin typeface="ＭＳ Ｐゴシック" panose="020B0600070205080204" pitchFamily="50" charset="-128"/>
                <a:ea typeface="ＭＳ Ｐゴシック" panose="020B0600070205080204" pitchFamily="50" charset="-128"/>
              </a:rPr>
              <a:t>防止のため</a:t>
            </a:r>
            <a:r>
              <a:rPr lang="ja-JP" altLang="en-US" sz="2400" b="1" dirty="0" smtClean="0">
                <a:latin typeface="ＭＳ Ｐゴシック" panose="020B0600070205080204" pitchFamily="50" charset="-128"/>
                <a:ea typeface="ＭＳ Ｐゴシック" panose="020B0600070205080204" pitchFamily="50" charset="-128"/>
              </a:rPr>
              <a:t>の対策</a:t>
            </a:r>
            <a:r>
              <a:rPr lang="ja-JP" altLang="en-US" sz="2400" b="1" dirty="0">
                <a:latin typeface="ＭＳ Ｐゴシック" panose="020B0600070205080204" pitchFamily="50" charset="-128"/>
                <a:ea typeface="ＭＳ Ｐゴシック" panose="020B0600070205080204" pitchFamily="50" charset="-128"/>
              </a:rPr>
              <a:t>等</a:t>
            </a:r>
            <a:r>
              <a:rPr lang="ja-JP" altLang="en-US" sz="2400" b="1" dirty="0" smtClean="0">
                <a:latin typeface="ＭＳ Ｐゴシック" panose="020B0600070205080204" pitchFamily="50" charset="-128"/>
                <a:ea typeface="ＭＳ Ｐゴシック" panose="020B0600070205080204" pitchFamily="50" charset="-128"/>
              </a:rPr>
              <a:t>を国が定めた。</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en-US" altLang="ja-JP" sz="2400" b="1" dirty="0" smtClean="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対象</a:t>
            </a:r>
            <a:r>
              <a:rPr lang="en-US" altLang="ja-JP" sz="2400" b="1" dirty="0">
                <a:latin typeface="ＭＳ Ｐゴシック" panose="020B0600070205080204" pitchFamily="50" charset="-128"/>
                <a:ea typeface="ＭＳ Ｐゴシック" panose="020B0600070205080204" pitchFamily="50" charset="-128"/>
              </a:rPr>
              <a:t>】</a:t>
            </a: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・飲料水を供給する井戸等の給水施設（一般用・業務用）</a:t>
            </a:r>
            <a:endParaRPr lang="en-US" altLang="ja-JP" sz="2400" b="1" dirty="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a:t>
            </a:r>
            <a:r>
              <a:rPr lang="ja-JP" altLang="en-US" sz="2400" b="1" dirty="0">
                <a:latin typeface="ＭＳ Ｐゴシック" panose="020B0600070205080204" pitchFamily="50" charset="-128"/>
                <a:ea typeface="ＭＳ Ｐゴシック" panose="020B0600070205080204" pitchFamily="50" charset="-128"/>
              </a:rPr>
              <a:t>水道法等の規制対象とならない</a:t>
            </a:r>
            <a:r>
              <a:rPr lang="ja-JP" altLang="en-US" sz="2400" b="1" dirty="0" smtClean="0">
                <a:latin typeface="ＭＳ Ｐゴシック" panose="020B0600070205080204" pitchFamily="50" charset="-128"/>
                <a:ea typeface="ＭＳ Ｐゴシック" panose="020B0600070205080204" pitchFamily="50" charset="-128"/>
              </a:rPr>
              <a:t>水道</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en-US" altLang="ja-JP" sz="2400" b="1" dirty="0" smtClean="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対策の実施主体</a:t>
            </a:r>
            <a:r>
              <a:rPr lang="en-US" altLang="ja-JP" sz="2400" b="1" dirty="0">
                <a:latin typeface="ＭＳ Ｐゴシック" panose="020B0600070205080204" pitchFamily="50" charset="-128"/>
                <a:ea typeface="ＭＳ Ｐゴシック" panose="020B0600070205080204" pitchFamily="50" charset="-128"/>
              </a:rPr>
              <a:t>】</a:t>
            </a: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・都道府県</a:t>
            </a:r>
            <a:r>
              <a:rPr lang="ja-JP" altLang="en-US" sz="2400" b="1" dirty="0">
                <a:latin typeface="ＭＳ Ｐゴシック" panose="020B0600070205080204" pitchFamily="50" charset="-128"/>
                <a:ea typeface="ＭＳ Ｐゴシック" panose="020B0600070205080204" pitchFamily="50" charset="-128"/>
              </a:rPr>
              <a:t>、市、特別区が管下町村の協力を得て</a:t>
            </a:r>
            <a:r>
              <a:rPr lang="ja-JP" altLang="en-US" sz="2400" b="1" dirty="0" smtClean="0">
                <a:latin typeface="ＭＳ Ｐゴシック" panose="020B0600070205080204" pitchFamily="50" charset="-128"/>
                <a:ea typeface="ＭＳ Ｐゴシック" panose="020B0600070205080204" pitchFamily="50" charset="-128"/>
              </a:rPr>
              <a:t>実施</a:t>
            </a:r>
            <a:endParaRPr lang="en-US" altLang="ja-JP" sz="2400" b="1" dirty="0">
              <a:latin typeface="ＭＳ Ｐゴシック" panose="020B0600070205080204" pitchFamily="50" charset="-128"/>
              <a:ea typeface="ＭＳ Ｐゴシック" panose="020B0600070205080204" pitchFamily="50" charset="-128"/>
            </a:endParaRPr>
          </a:p>
        </p:txBody>
      </p:sp>
      <p:sp>
        <p:nvSpPr>
          <p:cNvPr id="7" name="右矢印 6"/>
          <p:cNvSpPr/>
          <p:nvPr/>
        </p:nvSpPr>
        <p:spPr>
          <a:xfrm>
            <a:off x="5940152" y="2132856"/>
            <a:ext cx="285317" cy="427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solidFill>
                <a:prstClr val="white"/>
              </a:solidFill>
            </a:endParaRPr>
          </a:p>
        </p:txBody>
      </p:sp>
      <p:sp>
        <p:nvSpPr>
          <p:cNvPr id="8" name="角丸四角形 7"/>
          <p:cNvSpPr/>
          <p:nvPr/>
        </p:nvSpPr>
        <p:spPr>
          <a:xfrm>
            <a:off x="6300192" y="1772816"/>
            <a:ext cx="2736000" cy="1152128"/>
          </a:xfrm>
          <a:prstGeom prst="roundRect">
            <a:avLst/>
          </a:prstGeom>
          <a:noFill/>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角丸四角形 8"/>
          <p:cNvSpPr/>
          <p:nvPr/>
        </p:nvSpPr>
        <p:spPr>
          <a:xfrm>
            <a:off x="683568" y="5985477"/>
            <a:ext cx="6336704" cy="8278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smtClean="0">
                <a:solidFill>
                  <a:srgbClr val="002060"/>
                </a:solidFill>
              </a:rPr>
              <a:t>　</a:t>
            </a:r>
            <a:r>
              <a:rPr lang="ja-JP" altLang="en-US" sz="1600" b="1" dirty="0" smtClean="0">
                <a:solidFill>
                  <a:prstClr val="black"/>
                </a:solidFill>
              </a:rPr>
              <a:t>➡　担当部署を</a:t>
            </a:r>
            <a:r>
              <a:rPr lang="ja-JP" altLang="en-US" sz="1600" b="1" dirty="0">
                <a:solidFill>
                  <a:prstClr val="black"/>
                </a:solidFill>
              </a:rPr>
              <a:t>明確に。</a:t>
            </a:r>
            <a:endParaRPr lang="en-US" altLang="ja-JP" sz="1600" b="1" dirty="0">
              <a:solidFill>
                <a:prstClr val="black"/>
              </a:solidFill>
            </a:endParaRPr>
          </a:p>
          <a:p>
            <a:r>
              <a:rPr lang="ja-JP" altLang="en-US" sz="1600" b="1" dirty="0" smtClean="0">
                <a:solidFill>
                  <a:prstClr val="black"/>
                </a:solidFill>
              </a:rPr>
              <a:t>　➡　対策</a:t>
            </a:r>
            <a:r>
              <a:rPr lang="ja-JP" altLang="en-US" sz="1600" b="1" dirty="0">
                <a:solidFill>
                  <a:prstClr val="black"/>
                </a:solidFill>
              </a:rPr>
              <a:t>の趣旨から、衛生担当部局が担当することが望ましい</a:t>
            </a:r>
            <a:r>
              <a:rPr lang="ja-JP" altLang="en-US" sz="1600" b="1" dirty="0" smtClean="0">
                <a:solidFill>
                  <a:prstClr val="black"/>
                </a:solidFill>
              </a:rPr>
              <a:t>。</a:t>
            </a:r>
            <a:endParaRPr lang="en-US" altLang="ja-JP" sz="1600" b="1" dirty="0" smtClean="0">
              <a:solidFill>
                <a:prstClr val="black"/>
              </a:solidFill>
            </a:endParaRPr>
          </a:p>
          <a:p>
            <a:r>
              <a:rPr lang="ja-JP" altLang="en-US" sz="1600" b="1" dirty="0" smtClean="0">
                <a:solidFill>
                  <a:prstClr val="black"/>
                </a:solidFill>
              </a:rPr>
              <a:t>　➡　技術的には水道部署との連携を。</a:t>
            </a:r>
            <a:endParaRPr lang="en-US" altLang="ja-JP" sz="1600" b="1" dirty="0">
              <a:solidFill>
                <a:prstClr val="black"/>
              </a:solidFill>
            </a:endParaRPr>
          </a:p>
        </p:txBody>
      </p:sp>
      <p:sp>
        <p:nvSpPr>
          <p:cNvPr id="2" name="正方形/長方形 1"/>
          <p:cNvSpPr/>
          <p:nvPr/>
        </p:nvSpPr>
        <p:spPr>
          <a:xfrm>
            <a:off x="107504" y="692696"/>
            <a:ext cx="4284000" cy="468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b="1" dirty="0" smtClean="0">
              <a:solidFill>
                <a:prstClr val="black"/>
              </a:solidFill>
            </a:endParaRPr>
          </a:p>
        </p:txBody>
      </p:sp>
    </p:spTree>
    <p:extLst>
      <p:ext uri="{BB962C8B-B14F-4D97-AF65-F5344CB8AC3E}">
        <p14:creationId xmlns:p14="http://schemas.microsoft.com/office/powerpoint/2010/main" val="962926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3" y="1004888"/>
            <a:ext cx="7572375" cy="484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668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3353" y="1124744"/>
            <a:ext cx="8346368" cy="5616624"/>
          </a:xfrm>
        </p:spPr>
        <p:txBody>
          <a:bodyPr>
            <a:noAutofit/>
          </a:bodyPr>
          <a:lstStyle/>
          <a:p>
            <a:pPr marL="0" indent="0">
              <a:buNone/>
            </a:pPr>
            <a:r>
              <a:rPr kumimoji="1" lang="en-US" altLang="ja-JP" sz="2400" b="1" dirty="0" smtClean="0">
                <a:latin typeface="ＭＳ Ｐゴシック" panose="020B0600070205080204" pitchFamily="50" charset="-128"/>
                <a:ea typeface="ＭＳ Ｐゴシック" panose="020B0600070205080204" pitchFamily="50" charset="-128"/>
              </a:rPr>
              <a:t>【</a:t>
            </a:r>
            <a:r>
              <a:rPr lang="ja-JP" altLang="en-US" sz="2400" b="1" dirty="0" smtClean="0">
                <a:latin typeface="ＭＳ Ｐゴシック" panose="020B0600070205080204" pitchFamily="50" charset="-128"/>
                <a:ea typeface="ＭＳ Ｐゴシック" panose="020B0600070205080204" pitchFamily="50" charset="-128"/>
              </a:rPr>
              <a:t>衛生確保</a:t>
            </a:r>
            <a:r>
              <a:rPr kumimoji="1" lang="ja-JP" altLang="en-US" sz="2400" b="1" dirty="0" smtClean="0">
                <a:latin typeface="ＭＳ Ｐゴシック" panose="020B0600070205080204" pitchFamily="50" charset="-128"/>
                <a:ea typeface="ＭＳ Ｐゴシック" panose="020B0600070205080204" pitchFamily="50" charset="-128"/>
              </a:rPr>
              <a:t>対策</a:t>
            </a:r>
            <a:r>
              <a:rPr kumimoji="1" lang="en-US" altLang="ja-JP" sz="2400" b="1" dirty="0" smtClean="0">
                <a:latin typeface="ＭＳ Ｐゴシック" panose="020B0600070205080204" pitchFamily="50" charset="-128"/>
                <a:ea typeface="ＭＳ Ｐゴシック" panose="020B0600070205080204" pitchFamily="50" charset="-128"/>
              </a:rPr>
              <a:t>】</a:t>
            </a: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a:t>
            </a:r>
            <a:r>
              <a:rPr lang="ja-JP" altLang="en-US" sz="2400" b="1" u="sng" dirty="0" smtClean="0">
                <a:latin typeface="ＭＳ Ｐゴシック" panose="020B0600070205080204" pitchFamily="50" charset="-128"/>
                <a:ea typeface="ＭＳ Ｐゴシック" panose="020B0600070205080204" pitchFamily="50" charset="-128"/>
              </a:rPr>
              <a:t>（１）実態の把握</a:t>
            </a:r>
            <a:endParaRPr lang="en-US" altLang="ja-JP" sz="2400" b="1" u="sng"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⇒関係部局との連携、施設や状況の把握、</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飲用井戸等に係る情報の啓発や状況報告</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a:t>
            </a:r>
            <a:r>
              <a:rPr lang="ja-JP" altLang="en-US" sz="2400" b="1" u="sng" dirty="0" smtClean="0">
                <a:latin typeface="ＭＳ Ｐゴシック" panose="020B0600070205080204" pitchFamily="50" charset="-128"/>
                <a:ea typeface="ＭＳ Ｐゴシック" panose="020B0600070205080204" pitchFamily="50" charset="-128"/>
              </a:rPr>
              <a:t>（２）</a:t>
            </a:r>
            <a:r>
              <a:rPr kumimoji="1" lang="ja-JP" altLang="en-US" sz="2400" b="1" u="sng" dirty="0" smtClean="0">
                <a:latin typeface="ＭＳ Ｐゴシック" panose="020B0600070205080204" pitchFamily="50" charset="-128"/>
                <a:ea typeface="ＭＳ Ｐゴシック" panose="020B0600070205080204" pitchFamily="50" charset="-128"/>
              </a:rPr>
              <a:t>飲用井戸等の管理、水質検査</a:t>
            </a:r>
            <a:endParaRPr kumimoji="1" lang="en-US" altLang="ja-JP" sz="2400" b="1" u="sng"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①飲用井戸等の管理</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⇒施設構造や周辺の清掃、定期点検</a:t>
            </a:r>
            <a:endParaRPr lang="en-US" altLang="ja-JP" sz="2400" b="1" dirty="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②飲用井戸等の検査</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⇒水質検査の実施（使用開始前、定期（年１回以上））</a:t>
            </a:r>
            <a:endParaRPr lang="en-US" altLang="ja-JP" sz="2400" b="1" dirty="0">
              <a:latin typeface="ＭＳ Ｐゴシック" panose="020B0600070205080204" pitchFamily="50" charset="-128"/>
              <a:ea typeface="ＭＳ Ｐゴシック" panose="020B0600070205080204" pitchFamily="50" charset="-128"/>
            </a:endParaRPr>
          </a:p>
          <a:p>
            <a:pPr marL="0" indent="0">
              <a:buNone/>
            </a:pPr>
            <a:r>
              <a:rPr lang="ja-JP" altLang="en-US" sz="2400" b="1" dirty="0" smtClean="0">
                <a:latin typeface="ＭＳ Ｐゴシック" panose="020B0600070205080204" pitchFamily="50" charset="-128"/>
                <a:ea typeface="ＭＳ Ｐゴシック" panose="020B0600070205080204" pitchFamily="50" charset="-128"/>
              </a:rPr>
              <a:t>　　　③汚染が判明した場合の措置</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b="1" dirty="0">
                <a:latin typeface="ＭＳ Ｐゴシック" panose="020B0600070205080204" pitchFamily="50" charset="-128"/>
                <a:ea typeface="ＭＳ Ｐゴシック" panose="020B0600070205080204" pitchFamily="50" charset="-128"/>
              </a:rPr>
              <a:t>　</a:t>
            </a:r>
            <a:r>
              <a:rPr lang="ja-JP" altLang="en-US" sz="2400" b="1" dirty="0" smtClean="0">
                <a:latin typeface="ＭＳ Ｐゴシック" panose="020B0600070205080204" pitchFamily="50" charset="-128"/>
                <a:ea typeface="ＭＳ Ｐゴシック" panose="020B0600070205080204" pitchFamily="50" charset="-128"/>
              </a:rPr>
              <a:t>　　　⇒利用者への周知、保健所等への連絡</a:t>
            </a:r>
            <a:endParaRPr lang="en-US" altLang="ja-JP" sz="2400" b="1" dirty="0" smtClean="0">
              <a:latin typeface="ＭＳ Ｐゴシック" panose="020B0600070205080204" pitchFamily="50" charset="-128"/>
              <a:ea typeface="ＭＳ Ｐゴシック" panose="020B0600070205080204" pitchFamily="50" charset="-128"/>
            </a:endParaRPr>
          </a:p>
          <a:p>
            <a:pPr marL="0" indent="0">
              <a:buNone/>
            </a:pPr>
            <a:r>
              <a:rPr kumimoji="1" lang="ja-JP" altLang="en-US" sz="2400" b="1" dirty="0" smtClean="0">
                <a:latin typeface="ＭＳ Ｐゴシック" panose="020B0600070205080204" pitchFamily="50" charset="-128"/>
                <a:ea typeface="ＭＳ Ｐゴシック" panose="020B0600070205080204" pitchFamily="50" charset="-128"/>
              </a:rPr>
              <a:t>　</a:t>
            </a:r>
            <a:r>
              <a:rPr kumimoji="1" lang="ja-JP" altLang="en-US" sz="2400" b="1" u="sng" dirty="0" smtClean="0">
                <a:latin typeface="ＭＳ Ｐゴシック" panose="020B0600070205080204" pitchFamily="50" charset="-128"/>
                <a:ea typeface="ＭＳ Ｐゴシック" panose="020B0600070205080204" pitchFamily="50" charset="-128"/>
              </a:rPr>
              <a:t>（３）汚染された飲用井戸等に対する措置</a:t>
            </a:r>
            <a:endParaRPr kumimoji="1" lang="en-US" altLang="ja-JP" sz="2400" b="1" u="sng" dirty="0" smtClean="0">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xmlns="" id="{7427D113-C6F5-4735-8CFB-02B0A009030C}"/>
              </a:ext>
            </a:extLst>
          </p:cNvPr>
          <p:cNvSpPr txBox="1"/>
          <p:nvPr/>
        </p:nvSpPr>
        <p:spPr>
          <a:xfrm>
            <a:off x="539552" y="319590"/>
            <a:ext cx="8104465" cy="584775"/>
          </a:xfrm>
          <a:prstGeom prst="rect">
            <a:avLst/>
          </a:prstGeom>
          <a:solidFill>
            <a:schemeClr val="tx2">
              <a:lumMod val="20000"/>
              <a:lumOff val="80000"/>
            </a:schemeClr>
          </a:solidFill>
        </p:spPr>
        <p:txBody>
          <a:bodyPr wrap="square" rtlCol="0">
            <a:spAutoFit/>
          </a:bodyPr>
          <a:lstStyle/>
          <a:p>
            <a:pPr marL="45720"/>
            <a:r>
              <a:rPr lang="ja-JP" altLang="en-US" sz="3200" b="1" dirty="0" smtClean="0">
                <a:solidFill>
                  <a:prstClr val="black"/>
                </a:solidFill>
              </a:rPr>
              <a:t>飲用井戸等衛生対策要領に基づく指導</a:t>
            </a:r>
            <a:r>
              <a:rPr lang="ja-JP" altLang="en-US" sz="3200" b="1" dirty="0">
                <a:solidFill>
                  <a:prstClr val="black"/>
                </a:solidFill>
              </a:rPr>
              <a:t>・助言</a:t>
            </a:r>
            <a:endParaRPr lang="ja-JP" altLang="ja-JP" sz="3200" b="1" dirty="0">
              <a:solidFill>
                <a:prstClr val="black"/>
              </a:solidFill>
            </a:endParaRPr>
          </a:p>
        </p:txBody>
      </p:sp>
    </p:spTree>
    <p:extLst>
      <p:ext uri="{BB962C8B-B14F-4D97-AF65-F5344CB8AC3E}">
        <p14:creationId xmlns:p14="http://schemas.microsoft.com/office/powerpoint/2010/main" val="2081625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8614"/>
            <a:ext cx="8229600" cy="562074"/>
          </a:xfrm>
        </p:spPr>
        <p:txBody>
          <a:bodyPr>
            <a:normAutofit/>
          </a:bodyPr>
          <a:lstStyle/>
          <a:p>
            <a:r>
              <a:rPr kumimoji="1" lang="ja-JP" altLang="en-US" sz="2600" u="sng" dirty="0" smtClean="0"/>
              <a:t>水道の</a:t>
            </a:r>
            <a:r>
              <a:rPr lang="ja-JP" altLang="en-US" sz="2600" u="sng" dirty="0"/>
              <a:t>種類</a:t>
            </a:r>
            <a:r>
              <a:rPr kumimoji="1" lang="ja-JP" altLang="en-US" sz="2600" u="sng" dirty="0" smtClean="0"/>
              <a:t>～水道法適用有無による</a:t>
            </a:r>
            <a:r>
              <a:rPr lang="ja-JP" altLang="en-US" sz="2600" u="sng" dirty="0"/>
              <a:t>分類</a:t>
            </a:r>
            <a:r>
              <a:rPr kumimoji="1" lang="ja-JP" altLang="en-US" sz="2600" u="sng" dirty="0" smtClean="0"/>
              <a:t>～</a:t>
            </a:r>
            <a:endParaRPr kumimoji="1" lang="ja-JP" altLang="en-US" sz="2600" u="sng" dirty="0"/>
          </a:p>
        </p:txBody>
      </p:sp>
      <p:sp>
        <p:nvSpPr>
          <p:cNvPr id="4" name="サブタイトル 2"/>
          <p:cNvSpPr txBox="1">
            <a:spLocks/>
          </p:cNvSpPr>
          <p:nvPr/>
        </p:nvSpPr>
        <p:spPr>
          <a:xfrm>
            <a:off x="179512" y="3564960"/>
            <a:ext cx="936104" cy="584120"/>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dirty="0">
                <a:solidFill>
                  <a:prstClr val="black"/>
                </a:solidFill>
              </a:rPr>
              <a:t>水道</a:t>
            </a:r>
            <a:endParaRPr lang="en-US" altLang="ja-JP" sz="2400" dirty="0" smtClean="0">
              <a:solidFill>
                <a:prstClr val="black"/>
              </a:solidFill>
            </a:endParaRPr>
          </a:p>
        </p:txBody>
      </p:sp>
      <p:sp>
        <p:nvSpPr>
          <p:cNvPr id="7" name="サブタイトル 2"/>
          <p:cNvSpPr txBox="1">
            <a:spLocks/>
          </p:cNvSpPr>
          <p:nvPr/>
        </p:nvSpPr>
        <p:spPr>
          <a:xfrm>
            <a:off x="3635896" y="1124744"/>
            <a:ext cx="1440160" cy="432048"/>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水道事業</a:t>
            </a:r>
            <a:endParaRPr lang="en-US" altLang="ja-JP" sz="2400" b="1" u="sng" dirty="0" smtClean="0">
              <a:solidFill>
                <a:prstClr val="black"/>
              </a:solidFill>
            </a:endParaRPr>
          </a:p>
        </p:txBody>
      </p:sp>
      <p:sp>
        <p:nvSpPr>
          <p:cNvPr id="8" name="サブタイトル 2"/>
          <p:cNvSpPr txBox="1">
            <a:spLocks/>
          </p:cNvSpPr>
          <p:nvPr/>
        </p:nvSpPr>
        <p:spPr>
          <a:xfrm>
            <a:off x="6804248" y="692696"/>
            <a:ext cx="1944216" cy="43624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上水道事業</a:t>
            </a:r>
            <a:endParaRPr lang="en-US" altLang="ja-JP" sz="2400" b="1" u="sng" dirty="0" smtClean="0">
              <a:solidFill>
                <a:prstClr val="black"/>
              </a:solidFill>
            </a:endParaRPr>
          </a:p>
        </p:txBody>
      </p:sp>
      <p:sp>
        <p:nvSpPr>
          <p:cNvPr id="9" name="サブタイトル 2"/>
          <p:cNvSpPr txBox="1">
            <a:spLocks/>
          </p:cNvSpPr>
          <p:nvPr/>
        </p:nvSpPr>
        <p:spPr>
          <a:xfrm>
            <a:off x="6876256" y="1412776"/>
            <a:ext cx="2152968" cy="57606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簡易水道事業</a:t>
            </a:r>
            <a:endParaRPr lang="en-US" altLang="ja-JP" sz="2400" b="1" u="sng" dirty="0" smtClean="0">
              <a:solidFill>
                <a:prstClr val="black"/>
              </a:solidFill>
            </a:endParaRPr>
          </a:p>
        </p:txBody>
      </p:sp>
      <p:sp>
        <p:nvSpPr>
          <p:cNvPr id="10" name="サブタイトル 2"/>
          <p:cNvSpPr txBox="1">
            <a:spLocks/>
          </p:cNvSpPr>
          <p:nvPr/>
        </p:nvSpPr>
        <p:spPr>
          <a:xfrm>
            <a:off x="3563888" y="1844824"/>
            <a:ext cx="2808312" cy="57606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水道用水供給事業</a:t>
            </a:r>
            <a:endParaRPr lang="en-US" altLang="ja-JP" sz="2400" b="1" u="sng" dirty="0" smtClean="0">
              <a:solidFill>
                <a:prstClr val="black"/>
              </a:solidFill>
            </a:endParaRPr>
          </a:p>
        </p:txBody>
      </p:sp>
      <p:sp>
        <p:nvSpPr>
          <p:cNvPr id="11" name="サブタイトル 2"/>
          <p:cNvSpPr txBox="1">
            <a:spLocks/>
          </p:cNvSpPr>
          <p:nvPr/>
        </p:nvSpPr>
        <p:spPr>
          <a:xfrm>
            <a:off x="3563888" y="2564904"/>
            <a:ext cx="1696380" cy="55386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専用水道</a:t>
            </a:r>
            <a:endParaRPr lang="en-US" altLang="ja-JP" sz="2400" b="1" u="sng" dirty="0" smtClean="0">
              <a:solidFill>
                <a:prstClr val="black"/>
              </a:solidFill>
            </a:endParaRPr>
          </a:p>
        </p:txBody>
      </p:sp>
      <p:sp>
        <p:nvSpPr>
          <p:cNvPr id="12" name="サブタイトル 2"/>
          <p:cNvSpPr txBox="1">
            <a:spLocks/>
          </p:cNvSpPr>
          <p:nvPr/>
        </p:nvSpPr>
        <p:spPr>
          <a:xfrm>
            <a:off x="3563888" y="3861048"/>
            <a:ext cx="5116760" cy="504056"/>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rPr>
              <a:t>簡易専用水道</a:t>
            </a:r>
            <a:r>
              <a:rPr lang="ja-JP" altLang="en-US" sz="2000" dirty="0" smtClean="0">
                <a:solidFill>
                  <a:prstClr val="black"/>
                </a:solidFill>
              </a:rPr>
              <a:t>　</a:t>
            </a:r>
            <a:r>
              <a:rPr lang="ja-JP" altLang="en-US" sz="1600" dirty="0" smtClean="0">
                <a:solidFill>
                  <a:prstClr val="black"/>
                </a:solidFill>
              </a:rPr>
              <a:t>（貯水槽有効容量合計</a:t>
            </a:r>
            <a:r>
              <a:rPr lang="en-US" altLang="ja-JP" sz="1600" dirty="0" smtClean="0">
                <a:solidFill>
                  <a:prstClr val="black"/>
                </a:solidFill>
              </a:rPr>
              <a:t>10m</a:t>
            </a:r>
            <a:r>
              <a:rPr lang="en-US" altLang="ja-JP" sz="1600" baseline="30000" dirty="0" smtClean="0">
                <a:solidFill>
                  <a:prstClr val="black"/>
                </a:solidFill>
              </a:rPr>
              <a:t>3</a:t>
            </a:r>
            <a:r>
              <a:rPr lang="ja-JP" altLang="en-US" sz="1600" dirty="0" smtClean="0">
                <a:solidFill>
                  <a:prstClr val="black"/>
                </a:solidFill>
              </a:rPr>
              <a:t>超）</a:t>
            </a:r>
            <a:endParaRPr lang="en-US" altLang="ja-JP" sz="1600" dirty="0" smtClean="0">
              <a:solidFill>
                <a:prstClr val="black"/>
              </a:solidFill>
            </a:endParaRPr>
          </a:p>
        </p:txBody>
      </p:sp>
      <p:sp>
        <p:nvSpPr>
          <p:cNvPr id="13" name="サブタイトル 2"/>
          <p:cNvSpPr txBox="1">
            <a:spLocks/>
          </p:cNvSpPr>
          <p:nvPr/>
        </p:nvSpPr>
        <p:spPr>
          <a:xfrm>
            <a:off x="2555776" y="2276872"/>
            <a:ext cx="1656184" cy="548461"/>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smtClean="0">
                <a:solidFill>
                  <a:prstClr val="black"/>
                </a:solidFill>
              </a:rPr>
              <a:t>自家用水道</a:t>
            </a:r>
            <a:endParaRPr lang="en-US" altLang="ja-JP" sz="1050" dirty="0" smtClean="0">
              <a:solidFill>
                <a:prstClr val="black"/>
              </a:solidFill>
            </a:endParaRPr>
          </a:p>
          <a:p>
            <a:pPr algn="l"/>
            <a:r>
              <a:rPr lang="ja-JP" altLang="en-US" sz="1000" dirty="0" smtClean="0">
                <a:solidFill>
                  <a:prstClr val="black"/>
                </a:solidFill>
              </a:rPr>
              <a:t>自己水源・浄水受水</a:t>
            </a:r>
            <a:endParaRPr lang="en-US" altLang="ja-JP" sz="1000" dirty="0" smtClean="0">
              <a:solidFill>
                <a:prstClr val="black"/>
              </a:solidFill>
            </a:endParaRPr>
          </a:p>
        </p:txBody>
      </p:sp>
      <p:sp>
        <p:nvSpPr>
          <p:cNvPr id="14" name="サブタイトル 2"/>
          <p:cNvSpPr txBox="1">
            <a:spLocks/>
          </p:cNvSpPr>
          <p:nvPr/>
        </p:nvSpPr>
        <p:spPr>
          <a:xfrm>
            <a:off x="5364088" y="2564904"/>
            <a:ext cx="1159321" cy="260429"/>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en-US" altLang="ja-JP" sz="1050" dirty="0" smtClean="0">
                <a:solidFill>
                  <a:prstClr val="black"/>
                </a:solidFill>
              </a:rPr>
              <a:t>※</a:t>
            </a:r>
            <a:r>
              <a:rPr lang="ja-JP" altLang="en-US" sz="1050" dirty="0" smtClean="0">
                <a:solidFill>
                  <a:prstClr val="black"/>
                </a:solidFill>
              </a:rPr>
              <a:t>適用除外</a:t>
            </a:r>
            <a:endParaRPr lang="en-US" altLang="ja-JP" sz="1050" dirty="0">
              <a:solidFill>
                <a:prstClr val="black"/>
              </a:solidFill>
            </a:endParaRPr>
          </a:p>
          <a:p>
            <a:r>
              <a:rPr lang="ja-JP" altLang="en-US" sz="1050" dirty="0" smtClean="0">
                <a:solidFill>
                  <a:prstClr val="black"/>
                </a:solidFill>
              </a:rPr>
              <a:t>　　規定あり</a:t>
            </a:r>
            <a:endParaRPr lang="en-US" altLang="ja-JP" sz="1050" dirty="0" smtClean="0">
              <a:solidFill>
                <a:prstClr val="black"/>
              </a:solidFill>
            </a:endParaRPr>
          </a:p>
        </p:txBody>
      </p:sp>
      <p:sp>
        <p:nvSpPr>
          <p:cNvPr id="15" name="サブタイトル 2"/>
          <p:cNvSpPr txBox="1">
            <a:spLocks/>
          </p:cNvSpPr>
          <p:nvPr/>
        </p:nvSpPr>
        <p:spPr>
          <a:xfrm>
            <a:off x="2051720" y="5013176"/>
            <a:ext cx="2232248"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dirty="0" smtClean="0">
                <a:solidFill>
                  <a:prstClr val="black"/>
                </a:solidFill>
              </a:rPr>
              <a:t>飲用井戸等</a:t>
            </a:r>
            <a:endParaRPr lang="en-US" altLang="ja-JP" sz="2000" dirty="0" smtClean="0">
              <a:solidFill>
                <a:prstClr val="black"/>
              </a:solidFill>
            </a:endParaRPr>
          </a:p>
        </p:txBody>
      </p:sp>
      <p:sp>
        <p:nvSpPr>
          <p:cNvPr id="16" name="サブタイトル 2"/>
          <p:cNvSpPr txBox="1">
            <a:spLocks/>
          </p:cNvSpPr>
          <p:nvPr/>
        </p:nvSpPr>
        <p:spPr>
          <a:xfrm>
            <a:off x="5364088" y="4653136"/>
            <a:ext cx="2736304"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b="1" u="sng" dirty="0" smtClean="0">
                <a:solidFill>
                  <a:prstClr val="black"/>
                </a:solidFill>
              </a:rPr>
              <a:t>小規模貯水槽水道</a:t>
            </a:r>
            <a:endParaRPr lang="en-US" altLang="ja-JP" sz="2000" b="1" u="sng" dirty="0" smtClean="0">
              <a:solidFill>
                <a:prstClr val="black"/>
              </a:solidFill>
            </a:endParaRPr>
          </a:p>
        </p:txBody>
      </p:sp>
      <p:sp>
        <p:nvSpPr>
          <p:cNvPr id="17" name="サブタイトル 2"/>
          <p:cNvSpPr txBox="1">
            <a:spLocks/>
          </p:cNvSpPr>
          <p:nvPr/>
        </p:nvSpPr>
        <p:spPr>
          <a:xfrm>
            <a:off x="6516216" y="5733256"/>
            <a:ext cx="2016224"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2000" b="1" u="sng" dirty="0" smtClean="0">
                <a:solidFill>
                  <a:prstClr val="black"/>
                </a:solidFill>
              </a:rPr>
              <a:t>飲用井戸等</a:t>
            </a:r>
            <a:r>
              <a:rPr lang="ja-JP" altLang="en-US" sz="2000" dirty="0" smtClean="0">
                <a:solidFill>
                  <a:prstClr val="black"/>
                </a:solidFill>
              </a:rPr>
              <a:t>（</a:t>
            </a:r>
            <a:r>
              <a:rPr lang="en-US" altLang="ja-JP" sz="2000" dirty="0" smtClean="0">
                <a:solidFill>
                  <a:prstClr val="black"/>
                </a:solidFill>
              </a:rPr>
              <a:t>※</a:t>
            </a:r>
            <a:r>
              <a:rPr lang="ja-JP" altLang="en-US" sz="2000" dirty="0" smtClean="0">
                <a:solidFill>
                  <a:prstClr val="black"/>
                </a:solidFill>
              </a:rPr>
              <a:t>）</a:t>
            </a:r>
            <a:endParaRPr lang="en-US" altLang="ja-JP" sz="2000" dirty="0" smtClean="0">
              <a:solidFill>
                <a:prstClr val="black"/>
              </a:solidFill>
            </a:endParaRPr>
          </a:p>
        </p:txBody>
      </p:sp>
      <p:sp>
        <p:nvSpPr>
          <p:cNvPr id="18" name="サブタイトル 2"/>
          <p:cNvSpPr txBox="1">
            <a:spLocks/>
          </p:cNvSpPr>
          <p:nvPr/>
        </p:nvSpPr>
        <p:spPr>
          <a:xfrm>
            <a:off x="5994158" y="6049332"/>
            <a:ext cx="3114346" cy="331996"/>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200" dirty="0">
                <a:solidFill>
                  <a:prstClr val="black"/>
                </a:solidFill>
              </a:rPr>
              <a:t>（</a:t>
            </a:r>
            <a:r>
              <a:rPr lang="en-US" altLang="ja-JP" sz="1200" dirty="0" smtClean="0">
                <a:solidFill>
                  <a:prstClr val="black"/>
                </a:solidFill>
              </a:rPr>
              <a:t>※</a:t>
            </a:r>
            <a:r>
              <a:rPr lang="ja-JP" altLang="en-US" sz="1200" dirty="0" smtClean="0">
                <a:solidFill>
                  <a:prstClr val="black"/>
                </a:solidFill>
              </a:rPr>
              <a:t>都道府県等の条例・要綱・要領等で規定）</a:t>
            </a:r>
            <a:endParaRPr lang="en-US" altLang="ja-JP" sz="1200" dirty="0">
              <a:solidFill>
                <a:prstClr val="black"/>
              </a:solidFill>
            </a:endParaRPr>
          </a:p>
          <a:p>
            <a:endParaRPr lang="en-US" altLang="ja-JP" sz="1200" dirty="0" smtClean="0">
              <a:solidFill>
                <a:prstClr val="black"/>
              </a:solidFill>
            </a:endParaRPr>
          </a:p>
        </p:txBody>
      </p:sp>
      <p:sp>
        <p:nvSpPr>
          <p:cNvPr id="20" name="サブタイトル 2"/>
          <p:cNvSpPr txBox="1">
            <a:spLocks/>
          </p:cNvSpPr>
          <p:nvPr/>
        </p:nvSpPr>
        <p:spPr>
          <a:xfrm>
            <a:off x="5292080" y="5301208"/>
            <a:ext cx="3203848"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b="1" u="sng" dirty="0" smtClean="0">
                <a:solidFill>
                  <a:prstClr val="black"/>
                </a:solidFill>
              </a:rPr>
              <a:t>一般・業務用 飲用井戸</a:t>
            </a:r>
            <a:endParaRPr lang="en-US" altLang="ja-JP" sz="2000" b="1" u="sng" dirty="0" smtClean="0">
              <a:solidFill>
                <a:prstClr val="black"/>
              </a:solidFill>
            </a:endParaRPr>
          </a:p>
        </p:txBody>
      </p:sp>
      <p:cxnSp>
        <p:nvCxnSpPr>
          <p:cNvPr id="29" name="直線コネクタ 28"/>
          <p:cNvCxnSpPr/>
          <p:nvPr/>
        </p:nvCxnSpPr>
        <p:spPr>
          <a:xfrm>
            <a:off x="1331640" y="2420888"/>
            <a:ext cx="21602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1331640" y="2420888"/>
            <a:ext cx="0" cy="309634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971600" y="3789040"/>
            <a:ext cx="3600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直線コネクタ 40"/>
          <p:cNvCxnSpPr>
            <a:endCxn id="7" idx="1"/>
          </p:cNvCxnSpPr>
          <p:nvPr/>
        </p:nvCxnSpPr>
        <p:spPr>
          <a:xfrm>
            <a:off x="2339752" y="1340768"/>
            <a:ext cx="129614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339752" y="1340768"/>
            <a:ext cx="0" cy="280831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a:off x="2123728" y="2420888"/>
            <a:ext cx="21602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a:off x="5220072" y="908720"/>
            <a:ext cx="1625315"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2" name="サブタイトル 2"/>
          <p:cNvSpPr txBox="1">
            <a:spLocks/>
          </p:cNvSpPr>
          <p:nvPr/>
        </p:nvSpPr>
        <p:spPr>
          <a:xfrm>
            <a:off x="5220072" y="620688"/>
            <a:ext cx="1656184" cy="245213"/>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050" dirty="0" smtClean="0">
                <a:solidFill>
                  <a:prstClr val="black"/>
                </a:solidFill>
              </a:rPr>
              <a:t>計画人口</a:t>
            </a:r>
            <a:r>
              <a:rPr lang="en-US" altLang="ja-JP" sz="1050" b="1" dirty="0" smtClean="0">
                <a:solidFill>
                  <a:prstClr val="black"/>
                </a:solidFill>
              </a:rPr>
              <a:t>5,001</a:t>
            </a:r>
            <a:r>
              <a:rPr lang="ja-JP" altLang="en-US" sz="1050" b="1" dirty="0" smtClean="0">
                <a:solidFill>
                  <a:prstClr val="black"/>
                </a:solidFill>
              </a:rPr>
              <a:t>人以上</a:t>
            </a:r>
            <a:endParaRPr lang="en-US" altLang="ja-JP" sz="1050" b="1" dirty="0">
              <a:solidFill>
                <a:prstClr val="black"/>
              </a:solidFill>
            </a:endParaRPr>
          </a:p>
          <a:p>
            <a:endParaRPr lang="en-US" altLang="ja-JP" sz="1050" dirty="0" smtClean="0">
              <a:solidFill>
                <a:prstClr val="black"/>
              </a:solidFill>
            </a:endParaRPr>
          </a:p>
        </p:txBody>
      </p:sp>
      <p:cxnSp>
        <p:nvCxnSpPr>
          <p:cNvPr id="64" name="直線コネクタ 63"/>
          <p:cNvCxnSpPr/>
          <p:nvPr/>
        </p:nvCxnSpPr>
        <p:spPr>
          <a:xfrm>
            <a:off x="5220072" y="1628800"/>
            <a:ext cx="1625315"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5" name="サブタイトル 2"/>
          <p:cNvSpPr txBox="1">
            <a:spLocks/>
          </p:cNvSpPr>
          <p:nvPr/>
        </p:nvSpPr>
        <p:spPr>
          <a:xfrm>
            <a:off x="5220072" y="1368812"/>
            <a:ext cx="1728192" cy="331996"/>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050" dirty="0" smtClean="0">
                <a:solidFill>
                  <a:prstClr val="black"/>
                </a:solidFill>
              </a:rPr>
              <a:t>計画人口</a:t>
            </a:r>
            <a:r>
              <a:rPr lang="en-US" altLang="ja-JP" sz="1050" b="1" dirty="0" smtClean="0">
                <a:solidFill>
                  <a:prstClr val="black"/>
                </a:solidFill>
              </a:rPr>
              <a:t>101</a:t>
            </a:r>
            <a:r>
              <a:rPr lang="ja-JP" altLang="en-US" sz="1050" b="1" dirty="0" smtClean="0">
                <a:solidFill>
                  <a:prstClr val="black"/>
                </a:solidFill>
              </a:rPr>
              <a:t>～</a:t>
            </a:r>
            <a:r>
              <a:rPr lang="en-US" altLang="ja-JP" sz="1050" b="1" dirty="0" smtClean="0">
                <a:solidFill>
                  <a:prstClr val="black"/>
                </a:solidFill>
              </a:rPr>
              <a:t>5,000</a:t>
            </a:r>
            <a:r>
              <a:rPr lang="ja-JP" altLang="en-US" sz="1050" b="1" dirty="0" smtClean="0">
                <a:solidFill>
                  <a:prstClr val="black"/>
                </a:solidFill>
              </a:rPr>
              <a:t>人</a:t>
            </a:r>
            <a:endParaRPr lang="en-US" altLang="ja-JP" sz="1050" b="1" dirty="0">
              <a:solidFill>
                <a:prstClr val="black"/>
              </a:solidFill>
            </a:endParaRPr>
          </a:p>
          <a:p>
            <a:endParaRPr lang="en-US" altLang="ja-JP" sz="1050" b="1" dirty="0" smtClean="0">
              <a:solidFill>
                <a:prstClr val="black"/>
              </a:solidFill>
            </a:endParaRPr>
          </a:p>
        </p:txBody>
      </p:sp>
      <p:cxnSp>
        <p:nvCxnSpPr>
          <p:cNvPr id="72" name="直線コネクタ 71"/>
          <p:cNvCxnSpPr/>
          <p:nvPr/>
        </p:nvCxnSpPr>
        <p:spPr>
          <a:xfrm>
            <a:off x="5220072" y="908720"/>
            <a:ext cx="0" cy="72008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6" name="サブタイトル 2"/>
          <p:cNvSpPr txBox="1">
            <a:spLocks/>
          </p:cNvSpPr>
          <p:nvPr/>
        </p:nvSpPr>
        <p:spPr>
          <a:xfrm>
            <a:off x="2339752" y="620688"/>
            <a:ext cx="1656184" cy="56768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b="1" dirty="0" smtClean="0">
                <a:solidFill>
                  <a:prstClr val="black"/>
                </a:solidFill>
              </a:rPr>
              <a:t>一般の需要</a:t>
            </a:r>
            <a:r>
              <a:rPr lang="ja-JP" altLang="en-US" sz="1050" dirty="0" smtClean="0">
                <a:solidFill>
                  <a:prstClr val="black"/>
                </a:solidFill>
              </a:rPr>
              <a:t>に応じて供給</a:t>
            </a:r>
            <a:endParaRPr lang="en-US" altLang="ja-JP" sz="1050" dirty="0" smtClean="0">
              <a:solidFill>
                <a:prstClr val="black"/>
              </a:solidFill>
            </a:endParaRPr>
          </a:p>
          <a:p>
            <a:pPr algn="l"/>
            <a:r>
              <a:rPr lang="ja-JP" altLang="en-US" sz="1050" dirty="0" smtClean="0">
                <a:solidFill>
                  <a:prstClr val="black"/>
                </a:solidFill>
              </a:rPr>
              <a:t>計画人口</a:t>
            </a:r>
            <a:r>
              <a:rPr lang="en-US" altLang="ja-JP" sz="1050" b="1" dirty="0" smtClean="0">
                <a:solidFill>
                  <a:prstClr val="black"/>
                </a:solidFill>
              </a:rPr>
              <a:t>101</a:t>
            </a:r>
            <a:r>
              <a:rPr lang="ja-JP" altLang="en-US" sz="1050" b="1" dirty="0" smtClean="0">
                <a:solidFill>
                  <a:prstClr val="black"/>
                </a:solidFill>
              </a:rPr>
              <a:t>人以上</a:t>
            </a:r>
            <a:endParaRPr lang="en-US" altLang="ja-JP" sz="1050" b="1" dirty="0">
              <a:solidFill>
                <a:prstClr val="black"/>
              </a:solidFill>
            </a:endParaRPr>
          </a:p>
          <a:p>
            <a:pPr algn="l"/>
            <a:endParaRPr lang="en-US" altLang="ja-JP" sz="1050" dirty="0" smtClean="0">
              <a:solidFill>
                <a:prstClr val="black"/>
              </a:solidFill>
            </a:endParaRPr>
          </a:p>
        </p:txBody>
      </p:sp>
      <p:sp>
        <p:nvSpPr>
          <p:cNvPr id="79" name="サブタイトル 2"/>
          <p:cNvSpPr txBox="1">
            <a:spLocks/>
          </p:cNvSpPr>
          <p:nvPr/>
        </p:nvSpPr>
        <p:spPr>
          <a:xfrm>
            <a:off x="2483768" y="1628800"/>
            <a:ext cx="1503784" cy="49567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smtClean="0">
                <a:solidFill>
                  <a:prstClr val="black"/>
                </a:solidFill>
              </a:rPr>
              <a:t>水道事業者へ供給</a:t>
            </a:r>
            <a:endParaRPr lang="en-US" altLang="ja-JP" sz="1050" dirty="0" smtClean="0">
              <a:solidFill>
                <a:prstClr val="black"/>
              </a:solidFill>
            </a:endParaRPr>
          </a:p>
          <a:p>
            <a:pPr algn="l"/>
            <a:r>
              <a:rPr lang="ja-JP" altLang="en-US" sz="1050" dirty="0">
                <a:solidFill>
                  <a:prstClr val="black"/>
                </a:solidFill>
              </a:rPr>
              <a:t>水道水</a:t>
            </a:r>
            <a:r>
              <a:rPr lang="ja-JP" altLang="en-US" sz="1050" dirty="0" smtClean="0">
                <a:solidFill>
                  <a:prstClr val="black"/>
                </a:solidFill>
              </a:rPr>
              <a:t>の</a:t>
            </a:r>
            <a:r>
              <a:rPr lang="ja-JP" altLang="en-US" sz="1050" b="1" dirty="0" smtClean="0">
                <a:solidFill>
                  <a:prstClr val="black"/>
                </a:solidFill>
              </a:rPr>
              <a:t>卸売り</a:t>
            </a:r>
            <a:endParaRPr lang="en-US" altLang="ja-JP" sz="1050" b="1" dirty="0">
              <a:solidFill>
                <a:prstClr val="black"/>
              </a:solidFill>
            </a:endParaRPr>
          </a:p>
          <a:p>
            <a:pPr algn="l"/>
            <a:endParaRPr lang="en-US" altLang="ja-JP" sz="1050" dirty="0" smtClean="0">
              <a:solidFill>
                <a:prstClr val="black"/>
              </a:solidFill>
            </a:endParaRPr>
          </a:p>
        </p:txBody>
      </p:sp>
      <p:sp>
        <p:nvSpPr>
          <p:cNvPr id="87" name="サブタイトル 2"/>
          <p:cNvSpPr txBox="1">
            <a:spLocks/>
          </p:cNvSpPr>
          <p:nvPr/>
        </p:nvSpPr>
        <p:spPr>
          <a:xfrm>
            <a:off x="2555776" y="3685220"/>
            <a:ext cx="1503784" cy="46386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smtClean="0">
                <a:solidFill>
                  <a:prstClr val="black"/>
                </a:solidFill>
              </a:rPr>
              <a:t>水道事業から受水</a:t>
            </a:r>
            <a:endParaRPr lang="en-US" altLang="ja-JP" sz="1050" dirty="0" smtClean="0">
              <a:solidFill>
                <a:prstClr val="black"/>
              </a:solidFill>
            </a:endParaRPr>
          </a:p>
          <a:p>
            <a:pPr algn="l"/>
            <a:r>
              <a:rPr lang="ja-JP" altLang="en-US" sz="1050" b="1" dirty="0" smtClean="0">
                <a:solidFill>
                  <a:prstClr val="black"/>
                </a:solidFill>
              </a:rPr>
              <a:t>貯水槽水道</a:t>
            </a:r>
            <a:endParaRPr lang="en-US" altLang="ja-JP" sz="1050" b="1" dirty="0">
              <a:solidFill>
                <a:prstClr val="black"/>
              </a:solidFill>
            </a:endParaRPr>
          </a:p>
          <a:p>
            <a:pPr algn="l"/>
            <a:endParaRPr lang="en-US" altLang="ja-JP" sz="1050" dirty="0" smtClean="0">
              <a:solidFill>
                <a:prstClr val="black"/>
              </a:solidFill>
            </a:endParaRPr>
          </a:p>
        </p:txBody>
      </p:sp>
      <p:sp>
        <p:nvSpPr>
          <p:cNvPr id="88" name="サブタイトル 2"/>
          <p:cNvSpPr txBox="1">
            <a:spLocks/>
          </p:cNvSpPr>
          <p:nvPr/>
        </p:nvSpPr>
        <p:spPr>
          <a:xfrm>
            <a:off x="5580112" y="4941168"/>
            <a:ext cx="3248744"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dirty="0" smtClean="0">
                <a:solidFill>
                  <a:prstClr val="black"/>
                </a:solidFill>
              </a:rPr>
              <a:t>（貯水槽有効容量合計</a:t>
            </a:r>
            <a:r>
              <a:rPr lang="en-US" altLang="ja-JP" sz="1600" dirty="0" smtClean="0">
                <a:solidFill>
                  <a:prstClr val="black"/>
                </a:solidFill>
              </a:rPr>
              <a:t>10m</a:t>
            </a:r>
            <a:r>
              <a:rPr lang="en-US" altLang="ja-JP" sz="1600" baseline="30000" dirty="0" smtClean="0">
                <a:solidFill>
                  <a:prstClr val="black"/>
                </a:solidFill>
              </a:rPr>
              <a:t>3</a:t>
            </a:r>
            <a:r>
              <a:rPr lang="ja-JP" altLang="en-US" sz="1600" dirty="0">
                <a:solidFill>
                  <a:prstClr val="black"/>
                </a:solidFill>
              </a:rPr>
              <a:t>以下</a:t>
            </a:r>
            <a:r>
              <a:rPr lang="ja-JP" altLang="en-US" sz="1600" dirty="0" smtClean="0">
                <a:solidFill>
                  <a:prstClr val="black"/>
                </a:solidFill>
              </a:rPr>
              <a:t>）</a:t>
            </a:r>
            <a:endParaRPr lang="en-US" altLang="ja-JP" sz="1600" dirty="0" smtClean="0">
              <a:solidFill>
                <a:prstClr val="black"/>
              </a:solidFill>
            </a:endParaRPr>
          </a:p>
        </p:txBody>
      </p:sp>
      <p:cxnSp>
        <p:nvCxnSpPr>
          <p:cNvPr id="90" name="直線コネクタ 89"/>
          <p:cNvCxnSpPr/>
          <p:nvPr/>
        </p:nvCxnSpPr>
        <p:spPr>
          <a:xfrm>
            <a:off x="4355976" y="4941168"/>
            <a:ext cx="115212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3995936" y="5229200"/>
            <a:ext cx="3600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4355976" y="5517232"/>
            <a:ext cx="115212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4355976" y="4941168"/>
            <a:ext cx="0" cy="57606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9" name="サブタイトル 2"/>
          <p:cNvSpPr txBox="1">
            <a:spLocks/>
          </p:cNvSpPr>
          <p:nvPr/>
        </p:nvSpPr>
        <p:spPr>
          <a:xfrm>
            <a:off x="4436368" y="4509120"/>
            <a:ext cx="1503784" cy="46386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smtClean="0">
                <a:solidFill>
                  <a:prstClr val="black"/>
                </a:solidFill>
              </a:rPr>
              <a:t>水道事業から受水</a:t>
            </a:r>
            <a:endParaRPr lang="en-US" altLang="ja-JP" sz="1050" dirty="0" smtClean="0">
              <a:solidFill>
                <a:prstClr val="black"/>
              </a:solidFill>
            </a:endParaRPr>
          </a:p>
          <a:p>
            <a:pPr algn="l"/>
            <a:r>
              <a:rPr lang="ja-JP" altLang="en-US" sz="1050" b="1" dirty="0" smtClean="0">
                <a:solidFill>
                  <a:prstClr val="black"/>
                </a:solidFill>
              </a:rPr>
              <a:t>貯水槽水道</a:t>
            </a:r>
            <a:endParaRPr lang="en-US" altLang="ja-JP" sz="1050" b="1" dirty="0">
              <a:solidFill>
                <a:prstClr val="black"/>
              </a:solidFill>
            </a:endParaRPr>
          </a:p>
          <a:p>
            <a:pPr algn="l"/>
            <a:endParaRPr lang="en-US" altLang="ja-JP" sz="1050" dirty="0" smtClean="0">
              <a:solidFill>
                <a:prstClr val="black"/>
              </a:solidFill>
            </a:endParaRPr>
          </a:p>
        </p:txBody>
      </p:sp>
      <p:sp>
        <p:nvSpPr>
          <p:cNvPr id="100" name="サブタイトル 2"/>
          <p:cNvSpPr txBox="1">
            <a:spLocks/>
          </p:cNvSpPr>
          <p:nvPr/>
        </p:nvSpPr>
        <p:spPr>
          <a:xfrm>
            <a:off x="5351903" y="5733256"/>
            <a:ext cx="1164313" cy="28803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smtClean="0">
                <a:solidFill>
                  <a:prstClr val="black"/>
                </a:solidFill>
              </a:rPr>
              <a:t>条例等で規定</a:t>
            </a:r>
            <a:endParaRPr lang="en-US" altLang="ja-JP" sz="1050" dirty="0">
              <a:solidFill>
                <a:prstClr val="black"/>
              </a:solidFill>
            </a:endParaRPr>
          </a:p>
          <a:p>
            <a:pPr algn="l"/>
            <a:endParaRPr lang="en-US" altLang="ja-JP" sz="1050" dirty="0" smtClean="0">
              <a:solidFill>
                <a:prstClr val="black"/>
              </a:solidFill>
            </a:endParaRPr>
          </a:p>
        </p:txBody>
      </p:sp>
      <p:sp>
        <p:nvSpPr>
          <p:cNvPr id="101" name="サブタイトル 2"/>
          <p:cNvSpPr txBox="1">
            <a:spLocks/>
          </p:cNvSpPr>
          <p:nvPr/>
        </p:nvSpPr>
        <p:spPr>
          <a:xfrm>
            <a:off x="4436368" y="5085184"/>
            <a:ext cx="1503784" cy="46386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a:solidFill>
                  <a:prstClr val="black"/>
                </a:solidFill>
              </a:rPr>
              <a:t>自己</a:t>
            </a:r>
            <a:r>
              <a:rPr lang="ja-JP" altLang="en-US" sz="1050" dirty="0" smtClean="0">
                <a:solidFill>
                  <a:prstClr val="black"/>
                </a:solidFill>
              </a:rPr>
              <a:t>水源</a:t>
            </a:r>
            <a:endParaRPr lang="en-US" altLang="ja-JP" sz="1050" dirty="0" smtClean="0">
              <a:solidFill>
                <a:prstClr val="black"/>
              </a:solidFill>
            </a:endParaRPr>
          </a:p>
          <a:p>
            <a:pPr algn="l"/>
            <a:r>
              <a:rPr lang="ja-JP" altLang="en-US" sz="1050" dirty="0">
                <a:solidFill>
                  <a:prstClr val="black"/>
                </a:solidFill>
              </a:rPr>
              <a:t>飲用</a:t>
            </a:r>
            <a:r>
              <a:rPr lang="ja-JP" altLang="en-US" sz="1050" dirty="0" smtClean="0">
                <a:solidFill>
                  <a:prstClr val="black"/>
                </a:solidFill>
              </a:rPr>
              <a:t>に供する井戸</a:t>
            </a:r>
            <a:endParaRPr lang="en-US" altLang="ja-JP" sz="1050" dirty="0">
              <a:solidFill>
                <a:prstClr val="black"/>
              </a:solidFill>
            </a:endParaRPr>
          </a:p>
          <a:p>
            <a:pPr algn="l"/>
            <a:endParaRPr lang="en-US" altLang="ja-JP" sz="1050" dirty="0" smtClean="0">
              <a:solidFill>
                <a:prstClr val="black"/>
              </a:solidFill>
            </a:endParaRPr>
          </a:p>
        </p:txBody>
      </p:sp>
      <p:sp>
        <p:nvSpPr>
          <p:cNvPr id="102" name="サブタイトル 2"/>
          <p:cNvSpPr txBox="1">
            <a:spLocks/>
          </p:cNvSpPr>
          <p:nvPr/>
        </p:nvSpPr>
        <p:spPr>
          <a:xfrm>
            <a:off x="6482933" y="2420888"/>
            <a:ext cx="2193523" cy="36004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600" dirty="0" smtClean="0">
                <a:solidFill>
                  <a:prstClr val="black"/>
                </a:solidFill>
              </a:rPr>
              <a:t>実居住人口</a:t>
            </a:r>
            <a:r>
              <a:rPr lang="en-US" altLang="ja-JP" sz="1600" dirty="0" smtClean="0">
                <a:solidFill>
                  <a:prstClr val="black"/>
                </a:solidFill>
              </a:rPr>
              <a:t>101</a:t>
            </a:r>
            <a:r>
              <a:rPr lang="ja-JP" altLang="en-US" sz="1600" dirty="0" smtClean="0">
                <a:solidFill>
                  <a:prstClr val="black"/>
                </a:solidFill>
              </a:rPr>
              <a:t>人以上</a:t>
            </a:r>
            <a:endParaRPr lang="en-US" altLang="ja-JP" sz="1600" dirty="0" smtClean="0">
              <a:solidFill>
                <a:prstClr val="black"/>
              </a:solidFill>
            </a:endParaRPr>
          </a:p>
        </p:txBody>
      </p:sp>
      <p:sp>
        <p:nvSpPr>
          <p:cNvPr id="103" name="サブタイトル 2"/>
          <p:cNvSpPr txBox="1">
            <a:spLocks/>
          </p:cNvSpPr>
          <p:nvPr/>
        </p:nvSpPr>
        <p:spPr>
          <a:xfrm>
            <a:off x="6516216" y="2780928"/>
            <a:ext cx="2592288" cy="675675"/>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600" dirty="0" smtClean="0">
                <a:solidFill>
                  <a:prstClr val="black"/>
                </a:solidFill>
              </a:rPr>
              <a:t>生活用に供する水量</a:t>
            </a:r>
            <a:endParaRPr lang="en-US" altLang="ja-JP" sz="1600" dirty="0" smtClean="0">
              <a:solidFill>
                <a:prstClr val="black"/>
              </a:solidFill>
            </a:endParaRPr>
          </a:p>
          <a:p>
            <a:pPr algn="l"/>
            <a:r>
              <a:rPr lang="ja-JP" altLang="en-US" sz="1600" dirty="0" smtClean="0">
                <a:solidFill>
                  <a:prstClr val="black"/>
                </a:solidFill>
              </a:rPr>
              <a:t>一日最大給水量</a:t>
            </a:r>
            <a:r>
              <a:rPr lang="en-US" altLang="ja-JP" sz="1600" dirty="0" smtClean="0">
                <a:solidFill>
                  <a:prstClr val="black"/>
                </a:solidFill>
              </a:rPr>
              <a:t>20</a:t>
            </a:r>
            <a:r>
              <a:rPr lang="en-US" altLang="ja-JP" sz="1600" dirty="0">
                <a:solidFill>
                  <a:prstClr val="black"/>
                </a:solidFill>
              </a:rPr>
              <a:t>m</a:t>
            </a:r>
            <a:r>
              <a:rPr lang="en-US" altLang="ja-JP" sz="1600" baseline="30000" dirty="0" smtClean="0">
                <a:solidFill>
                  <a:prstClr val="black"/>
                </a:solidFill>
              </a:rPr>
              <a:t>3</a:t>
            </a:r>
            <a:r>
              <a:rPr lang="en-US" altLang="ja-JP" sz="1600" dirty="0" smtClean="0">
                <a:solidFill>
                  <a:prstClr val="black"/>
                </a:solidFill>
              </a:rPr>
              <a:t>/</a:t>
            </a:r>
            <a:r>
              <a:rPr lang="ja-JP" altLang="en-US" sz="1600" dirty="0" smtClean="0">
                <a:solidFill>
                  <a:prstClr val="black"/>
                </a:solidFill>
              </a:rPr>
              <a:t>日超</a:t>
            </a:r>
            <a:endParaRPr lang="en-US" altLang="ja-JP" sz="1600" dirty="0">
              <a:solidFill>
                <a:prstClr val="black"/>
              </a:solidFill>
            </a:endParaRPr>
          </a:p>
          <a:p>
            <a:pPr algn="l"/>
            <a:endParaRPr lang="en-US" altLang="ja-JP" sz="1600" dirty="0" smtClean="0">
              <a:solidFill>
                <a:prstClr val="black"/>
              </a:solidFill>
            </a:endParaRPr>
          </a:p>
        </p:txBody>
      </p:sp>
      <p:cxnSp>
        <p:nvCxnSpPr>
          <p:cNvPr id="104" name="直線コネクタ 103"/>
          <p:cNvCxnSpPr/>
          <p:nvPr/>
        </p:nvCxnSpPr>
        <p:spPr>
          <a:xfrm>
            <a:off x="5076056" y="1340768"/>
            <a:ext cx="14401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5" name="直線コネクタ 104"/>
          <p:cNvCxnSpPr/>
          <p:nvPr/>
        </p:nvCxnSpPr>
        <p:spPr>
          <a:xfrm>
            <a:off x="5364088" y="2564904"/>
            <a:ext cx="107911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a:off x="5364088" y="2996952"/>
            <a:ext cx="107911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8" name="直線コネクタ 117"/>
          <p:cNvCxnSpPr/>
          <p:nvPr/>
        </p:nvCxnSpPr>
        <p:spPr>
          <a:xfrm flipH="1">
            <a:off x="5364088" y="2564904"/>
            <a:ext cx="1" cy="43204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20" name="サブタイトル 2"/>
          <p:cNvSpPr txBox="1">
            <a:spLocks/>
          </p:cNvSpPr>
          <p:nvPr/>
        </p:nvSpPr>
        <p:spPr>
          <a:xfrm>
            <a:off x="4027594" y="3140968"/>
            <a:ext cx="2776654" cy="635981"/>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en-US" altLang="ja-JP" sz="1050" dirty="0" smtClean="0">
                <a:solidFill>
                  <a:prstClr val="black"/>
                </a:solidFill>
              </a:rPr>
              <a:t>※</a:t>
            </a:r>
            <a:r>
              <a:rPr lang="ja-JP" altLang="en-US" sz="1050" dirty="0" smtClean="0">
                <a:solidFill>
                  <a:prstClr val="black"/>
                </a:solidFill>
              </a:rPr>
              <a:t>浄水受水のみで、①②を満たすもの</a:t>
            </a:r>
            <a:endParaRPr lang="en-US" altLang="ja-JP" sz="1050" dirty="0" smtClean="0">
              <a:solidFill>
                <a:prstClr val="black"/>
              </a:solidFill>
            </a:endParaRPr>
          </a:p>
          <a:p>
            <a:pPr algn="l"/>
            <a:r>
              <a:rPr lang="ja-JP" altLang="en-US" sz="1050" dirty="0" smtClean="0">
                <a:solidFill>
                  <a:prstClr val="black"/>
                </a:solidFill>
              </a:rPr>
              <a:t>　①</a:t>
            </a:r>
            <a:r>
              <a:rPr lang="el-GR" altLang="ja-JP" sz="1050" dirty="0" smtClean="0">
                <a:solidFill>
                  <a:prstClr val="black"/>
                </a:solidFill>
              </a:rPr>
              <a:t>Φ</a:t>
            </a:r>
            <a:r>
              <a:rPr lang="en-US" altLang="ja-JP" sz="1050" dirty="0" smtClean="0">
                <a:solidFill>
                  <a:prstClr val="black"/>
                </a:solidFill>
              </a:rPr>
              <a:t>25mm</a:t>
            </a:r>
            <a:r>
              <a:rPr lang="ja-JP" altLang="en-US" sz="1050" dirty="0" smtClean="0">
                <a:solidFill>
                  <a:prstClr val="black"/>
                </a:solidFill>
              </a:rPr>
              <a:t>以上</a:t>
            </a:r>
            <a:r>
              <a:rPr lang="en-US" altLang="ja-JP" sz="1050" dirty="0" smtClean="0">
                <a:solidFill>
                  <a:prstClr val="black"/>
                </a:solidFill>
              </a:rPr>
              <a:t>,</a:t>
            </a:r>
            <a:r>
              <a:rPr lang="ja-JP" altLang="en-US" sz="1050" dirty="0" smtClean="0">
                <a:solidFill>
                  <a:prstClr val="black"/>
                </a:solidFill>
              </a:rPr>
              <a:t>導管全長</a:t>
            </a:r>
            <a:r>
              <a:rPr lang="en-US" altLang="ja-JP" sz="1050" dirty="0" smtClean="0">
                <a:solidFill>
                  <a:prstClr val="black"/>
                </a:solidFill>
              </a:rPr>
              <a:t>1500</a:t>
            </a:r>
            <a:r>
              <a:rPr lang="en-US" altLang="ja-JP" sz="1050" dirty="0">
                <a:solidFill>
                  <a:prstClr val="black"/>
                </a:solidFill>
              </a:rPr>
              <a:t>m</a:t>
            </a:r>
            <a:r>
              <a:rPr lang="ja-JP" altLang="en-US" sz="1050" dirty="0" smtClean="0">
                <a:solidFill>
                  <a:prstClr val="black"/>
                </a:solidFill>
              </a:rPr>
              <a:t>以下</a:t>
            </a:r>
            <a:endParaRPr lang="en-US" altLang="ja-JP" sz="1050" dirty="0" smtClean="0">
              <a:solidFill>
                <a:prstClr val="black"/>
              </a:solidFill>
            </a:endParaRPr>
          </a:p>
          <a:p>
            <a:pPr algn="l"/>
            <a:r>
              <a:rPr lang="ja-JP" altLang="en-US" sz="1050" dirty="0" smtClean="0">
                <a:solidFill>
                  <a:prstClr val="black"/>
                </a:solidFill>
              </a:rPr>
              <a:t>　②水槽有効容量の合計</a:t>
            </a:r>
            <a:r>
              <a:rPr lang="en-US" altLang="ja-JP" sz="1050" dirty="0" smtClean="0">
                <a:solidFill>
                  <a:prstClr val="black"/>
                </a:solidFill>
              </a:rPr>
              <a:t>100m</a:t>
            </a:r>
            <a:r>
              <a:rPr lang="en-US" altLang="ja-JP" sz="1050" baseline="30000" dirty="0" smtClean="0">
                <a:solidFill>
                  <a:prstClr val="black"/>
                </a:solidFill>
              </a:rPr>
              <a:t>3</a:t>
            </a:r>
            <a:r>
              <a:rPr lang="ja-JP" altLang="en-US" sz="1050" dirty="0" smtClean="0">
                <a:solidFill>
                  <a:prstClr val="black"/>
                </a:solidFill>
              </a:rPr>
              <a:t>以下</a:t>
            </a:r>
            <a:endParaRPr lang="en-US" altLang="ja-JP" sz="1050" dirty="0" smtClean="0">
              <a:solidFill>
                <a:prstClr val="black"/>
              </a:solidFill>
            </a:endParaRPr>
          </a:p>
          <a:p>
            <a:pPr algn="l"/>
            <a:endParaRPr lang="en-US" altLang="ja-JP" sz="1050" dirty="0" smtClean="0">
              <a:solidFill>
                <a:prstClr val="black"/>
              </a:solidFill>
            </a:endParaRPr>
          </a:p>
        </p:txBody>
      </p:sp>
      <p:sp>
        <p:nvSpPr>
          <p:cNvPr id="124" name="角丸四角形吹き出し 123"/>
          <p:cNvSpPr/>
          <p:nvPr/>
        </p:nvSpPr>
        <p:spPr>
          <a:xfrm>
            <a:off x="4067944" y="3068960"/>
            <a:ext cx="2329451" cy="720079"/>
          </a:xfrm>
          <a:prstGeom prst="wedgeRoundRectCallout">
            <a:avLst>
              <a:gd name="adj1" fmla="val 35990"/>
              <a:gd name="adj2" fmla="val -67592"/>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30" name="正方形/長方形 29"/>
          <p:cNvSpPr/>
          <p:nvPr/>
        </p:nvSpPr>
        <p:spPr>
          <a:xfrm>
            <a:off x="1547664" y="1556792"/>
            <a:ext cx="576064"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400" b="1" dirty="0">
                <a:solidFill>
                  <a:prstClr val="black"/>
                </a:solidFill>
              </a:rPr>
              <a:t>水道法適用</a:t>
            </a:r>
            <a:endParaRPr lang="ja-JP" altLang="en-US" sz="2400" dirty="0">
              <a:solidFill>
                <a:prstClr val="black"/>
              </a:solidFill>
            </a:endParaRPr>
          </a:p>
        </p:txBody>
      </p:sp>
      <p:cxnSp>
        <p:nvCxnSpPr>
          <p:cNvPr id="67" name="直線コネクタ 66"/>
          <p:cNvCxnSpPr/>
          <p:nvPr/>
        </p:nvCxnSpPr>
        <p:spPr>
          <a:xfrm>
            <a:off x="5220072" y="2780928"/>
            <a:ext cx="144016"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8" name="サブタイトル 2"/>
          <p:cNvSpPr txBox="1">
            <a:spLocks/>
          </p:cNvSpPr>
          <p:nvPr/>
        </p:nvSpPr>
        <p:spPr>
          <a:xfrm>
            <a:off x="4139952" y="6237312"/>
            <a:ext cx="2238504"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b="1" u="sng" dirty="0" smtClean="0">
                <a:solidFill>
                  <a:prstClr val="black"/>
                </a:solidFill>
              </a:rPr>
              <a:t>営農飲雑用水</a:t>
            </a:r>
            <a:endParaRPr lang="en-US" altLang="ja-JP" sz="2000" b="1" u="sng" dirty="0" smtClean="0">
              <a:solidFill>
                <a:prstClr val="black"/>
              </a:solidFill>
            </a:endParaRPr>
          </a:p>
        </p:txBody>
      </p:sp>
      <p:cxnSp>
        <p:nvCxnSpPr>
          <p:cNvPr id="60" name="直線コネクタ 59"/>
          <p:cNvCxnSpPr/>
          <p:nvPr/>
        </p:nvCxnSpPr>
        <p:spPr>
          <a:xfrm>
            <a:off x="2123728" y="6453336"/>
            <a:ext cx="223224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3" name="サブタイトル 2"/>
          <p:cNvSpPr txBox="1">
            <a:spLocks/>
          </p:cNvSpPr>
          <p:nvPr/>
        </p:nvSpPr>
        <p:spPr>
          <a:xfrm>
            <a:off x="2195736" y="6165304"/>
            <a:ext cx="2632484" cy="28803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050" dirty="0">
                <a:solidFill>
                  <a:prstClr val="black"/>
                </a:solidFill>
              </a:rPr>
              <a:t>農業</a:t>
            </a:r>
            <a:r>
              <a:rPr lang="ja-JP" altLang="en-US" sz="1050" dirty="0" smtClean="0">
                <a:solidFill>
                  <a:prstClr val="black"/>
                </a:solidFill>
              </a:rPr>
              <a:t>用水と生活用水</a:t>
            </a:r>
            <a:r>
              <a:rPr lang="ja-JP" altLang="en-US" sz="1050" dirty="0">
                <a:solidFill>
                  <a:prstClr val="black"/>
                </a:solidFill>
              </a:rPr>
              <a:t>を</a:t>
            </a:r>
            <a:r>
              <a:rPr lang="ja-JP" altLang="en-US" sz="1050" dirty="0" smtClean="0">
                <a:solidFill>
                  <a:prstClr val="black"/>
                </a:solidFill>
              </a:rPr>
              <a:t>併せて供給</a:t>
            </a:r>
            <a:endParaRPr lang="en-US" altLang="ja-JP" sz="1050" dirty="0" smtClean="0">
              <a:solidFill>
                <a:prstClr val="black"/>
              </a:solidFill>
            </a:endParaRPr>
          </a:p>
        </p:txBody>
      </p:sp>
      <p:cxnSp>
        <p:nvCxnSpPr>
          <p:cNvPr id="19" name="カギ線コネクタ 18"/>
          <p:cNvCxnSpPr>
            <a:endCxn id="17" idx="1"/>
          </p:cNvCxnSpPr>
          <p:nvPr/>
        </p:nvCxnSpPr>
        <p:spPr>
          <a:xfrm rot="16200000" flipH="1">
            <a:off x="6259996" y="5693060"/>
            <a:ext cx="288032" cy="224408"/>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339752" y="2132856"/>
            <a:ext cx="129614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2339752" y="4149080"/>
            <a:ext cx="129614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a:off x="2339752" y="2780928"/>
            <a:ext cx="129614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331640" y="5517232"/>
            <a:ext cx="216024"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5" name="正方形/長方形 74"/>
          <p:cNvSpPr/>
          <p:nvPr/>
        </p:nvSpPr>
        <p:spPr>
          <a:xfrm>
            <a:off x="1547664" y="4621324"/>
            <a:ext cx="576064" cy="20480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400" b="1" dirty="0">
                <a:solidFill>
                  <a:prstClr val="black"/>
                </a:solidFill>
              </a:rPr>
              <a:t>水道法</a:t>
            </a:r>
            <a:r>
              <a:rPr lang="ja-JP" altLang="en-US" sz="2400" b="1" dirty="0" smtClean="0">
                <a:solidFill>
                  <a:prstClr val="black"/>
                </a:solidFill>
              </a:rPr>
              <a:t>適用外</a:t>
            </a:r>
            <a:endParaRPr lang="ja-JP" altLang="en-US" sz="2400" dirty="0">
              <a:solidFill>
                <a:prstClr val="black"/>
              </a:solidFill>
            </a:endParaRPr>
          </a:p>
        </p:txBody>
      </p:sp>
      <p:cxnSp>
        <p:nvCxnSpPr>
          <p:cNvPr id="77" name="直線コネクタ 76"/>
          <p:cNvCxnSpPr/>
          <p:nvPr/>
        </p:nvCxnSpPr>
        <p:spPr>
          <a:xfrm>
            <a:off x="2123728" y="5229200"/>
            <a:ext cx="216024"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1853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8614"/>
            <a:ext cx="8229600" cy="562074"/>
          </a:xfrm>
        </p:spPr>
        <p:txBody>
          <a:bodyPr>
            <a:normAutofit/>
          </a:bodyPr>
          <a:lstStyle/>
          <a:p>
            <a:r>
              <a:rPr kumimoji="1" lang="ja-JP" altLang="en-US" sz="2600" u="sng" dirty="0" smtClean="0">
                <a:latin typeface="ＭＳ Ｐゴシック" panose="020B0600070205080204" pitchFamily="50" charset="-128"/>
                <a:ea typeface="ＭＳ Ｐゴシック" panose="020B0600070205080204" pitchFamily="50" charset="-128"/>
              </a:rPr>
              <a:t>水道の</a:t>
            </a:r>
            <a:r>
              <a:rPr lang="ja-JP" altLang="en-US" sz="2600" u="sng" dirty="0" smtClean="0">
                <a:latin typeface="ＭＳ Ｐゴシック" panose="020B0600070205080204" pitchFamily="50" charset="-128"/>
                <a:ea typeface="ＭＳ Ｐゴシック" panose="020B0600070205080204" pitchFamily="50" charset="-128"/>
              </a:rPr>
              <a:t>種類</a:t>
            </a:r>
            <a:r>
              <a:rPr kumimoji="1" lang="ja-JP" altLang="en-US" sz="2600" u="sng" dirty="0" smtClean="0">
                <a:latin typeface="ＭＳ Ｐゴシック" panose="020B0600070205080204" pitchFamily="50" charset="-128"/>
                <a:ea typeface="ＭＳ Ｐゴシック" panose="020B0600070205080204" pitchFamily="50" charset="-128"/>
              </a:rPr>
              <a:t>～水道用途別の分類～</a:t>
            </a:r>
            <a:endParaRPr kumimoji="1" lang="ja-JP" altLang="en-US" sz="2600" u="sng" dirty="0">
              <a:latin typeface="ＭＳ Ｐゴシック" panose="020B0600070205080204" pitchFamily="50" charset="-128"/>
              <a:ea typeface="ＭＳ Ｐゴシック" panose="020B0600070205080204" pitchFamily="50" charset="-128"/>
            </a:endParaRPr>
          </a:p>
        </p:txBody>
      </p:sp>
      <p:sp>
        <p:nvSpPr>
          <p:cNvPr id="4" name="サブタイトル 2"/>
          <p:cNvSpPr txBox="1">
            <a:spLocks/>
          </p:cNvSpPr>
          <p:nvPr/>
        </p:nvSpPr>
        <p:spPr>
          <a:xfrm>
            <a:off x="35496" y="3276928"/>
            <a:ext cx="936104" cy="584120"/>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dirty="0">
                <a:solidFill>
                  <a:prstClr val="black"/>
                </a:solidFill>
                <a:latin typeface="ＭＳ Ｐゴシック" panose="020B0600070205080204" pitchFamily="50" charset="-128"/>
                <a:ea typeface="ＭＳ Ｐゴシック" panose="020B0600070205080204" pitchFamily="50" charset="-128"/>
              </a:rPr>
              <a:t>水道</a:t>
            </a:r>
            <a:endParaRPr lang="en-US" altLang="ja-JP" sz="24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7" name="サブタイトル 2"/>
          <p:cNvSpPr txBox="1">
            <a:spLocks/>
          </p:cNvSpPr>
          <p:nvPr/>
        </p:nvSpPr>
        <p:spPr>
          <a:xfrm>
            <a:off x="3491880" y="1124744"/>
            <a:ext cx="1440160" cy="432048"/>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水道事業</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8" name="サブタイトル 2"/>
          <p:cNvSpPr txBox="1">
            <a:spLocks/>
          </p:cNvSpPr>
          <p:nvPr/>
        </p:nvSpPr>
        <p:spPr>
          <a:xfrm>
            <a:off x="6516216" y="692696"/>
            <a:ext cx="1944216" cy="43624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上水道事業</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9" name="サブタイトル 2"/>
          <p:cNvSpPr txBox="1">
            <a:spLocks/>
          </p:cNvSpPr>
          <p:nvPr/>
        </p:nvSpPr>
        <p:spPr>
          <a:xfrm>
            <a:off x="6588224" y="1412776"/>
            <a:ext cx="2152968" cy="57606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簡易水道事業</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0" name="サブタイトル 2"/>
          <p:cNvSpPr txBox="1">
            <a:spLocks/>
          </p:cNvSpPr>
          <p:nvPr/>
        </p:nvSpPr>
        <p:spPr>
          <a:xfrm>
            <a:off x="3779912" y="1988840"/>
            <a:ext cx="2808312" cy="57606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水道用水供給事業</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1" name="サブタイトル 2"/>
          <p:cNvSpPr txBox="1">
            <a:spLocks/>
          </p:cNvSpPr>
          <p:nvPr/>
        </p:nvSpPr>
        <p:spPr>
          <a:xfrm>
            <a:off x="3275856" y="2996952"/>
            <a:ext cx="1696380" cy="55386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専用水道</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2" name="サブタイトル 2"/>
          <p:cNvSpPr txBox="1">
            <a:spLocks/>
          </p:cNvSpPr>
          <p:nvPr/>
        </p:nvSpPr>
        <p:spPr>
          <a:xfrm>
            <a:off x="3491880" y="3861048"/>
            <a:ext cx="5037480" cy="504056"/>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簡易専用水道</a:t>
            </a:r>
            <a:r>
              <a:rPr lang="ja-JP" altLang="en-US" sz="2000" dirty="0" smtClean="0">
                <a:solidFill>
                  <a:prstClr val="black"/>
                </a:solidFill>
                <a:latin typeface="ＭＳ Ｐゴシック" panose="020B0600070205080204" pitchFamily="50" charset="-128"/>
                <a:ea typeface="ＭＳ Ｐゴシック" panose="020B0600070205080204" pitchFamily="50" charset="-128"/>
              </a:rPr>
              <a:t>　</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（貯水槽有効容量合計</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10m</a:t>
            </a:r>
            <a:r>
              <a:rPr lang="en-US" altLang="ja-JP" sz="1600" baseline="30000" dirty="0" smtClean="0">
                <a:solidFill>
                  <a:prstClr val="black"/>
                </a:solidFill>
                <a:latin typeface="ＭＳ Ｐゴシック" panose="020B0600070205080204" pitchFamily="50" charset="-128"/>
                <a:ea typeface="ＭＳ Ｐゴシック" panose="020B0600070205080204" pitchFamily="50" charset="-128"/>
              </a:rPr>
              <a:t>3</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超）</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4" name="サブタイトル 2"/>
          <p:cNvSpPr txBox="1">
            <a:spLocks/>
          </p:cNvSpPr>
          <p:nvPr/>
        </p:nvSpPr>
        <p:spPr>
          <a:xfrm>
            <a:off x="5056256" y="2996952"/>
            <a:ext cx="955904" cy="49600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en-US" altLang="ja-JP" sz="105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適用除外</a:t>
            </a:r>
            <a:endParaRPr lang="en-US" altLang="ja-JP" sz="1050" dirty="0">
              <a:solidFill>
                <a:prstClr val="black"/>
              </a:solidFill>
              <a:latin typeface="ＭＳ Ｐゴシック" panose="020B0600070205080204" pitchFamily="50" charset="-128"/>
              <a:ea typeface="ＭＳ Ｐゴシック" panose="020B0600070205080204" pitchFamily="50" charset="-128"/>
            </a:endParaRPr>
          </a:p>
          <a:p>
            <a:r>
              <a:rPr lang="ja-JP" altLang="en-US" sz="1050" dirty="0" smtClean="0">
                <a:solidFill>
                  <a:prstClr val="black"/>
                </a:solidFill>
                <a:latin typeface="ＭＳ Ｐゴシック" panose="020B0600070205080204" pitchFamily="50" charset="-128"/>
                <a:ea typeface="ＭＳ Ｐゴシック" panose="020B0600070205080204" pitchFamily="50" charset="-128"/>
              </a:rPr>
              <a:t>　　規定あり</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6" name="サブタイトル 2"/>
          <p:cNvSpPr txBox="1">
            <a:spLocks/>
          </p:cNvSpPr>
          <p:nvPr/>
        </p:nvSpPr>
        <p:spPr>
          <a:xfrm>
            <a:off x="3563888" y="4365104"/>
            <a:ext cx="2736304" cy="432048"/>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400" b="1" u="sng" dirty="0" smtClean="0">
                <a:solidFill>
                  <a:prstClr val="black"/>
                </a:solidFill>
                <a:latin typeface="ＭＳ Ｐゴシック" panose="020B0600070205080204" pitchFamily="50" charset="-128"/>
                <a:ea typeface="ＭＳ Ｐゴシック" panose="020B0600070205080204" pitchFamily="50" charset="-128"/>
              </a:rPr>
              <a:t>小規模貯水槽水道</a:t>
            </a:r>
            <a:endParaRPr lang="en-US" altLang="ja-JP" sz="24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8" name="サブタイトル 2"/>
          <p:cNvSpPr txBox="1">
            <a:spLocks/>
          </p:cNvSpPr>
          <p:nvPr/>
        </p:nvSpPr>
        <p:spPr>
          <a:xfrm>
            <a:off x="5292080" y="6049332"/>
            <a:ext cx="3600400" cy="331996"/>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200" dirty="0">
                <a:solidFill>
                  <a:prstClr val="black"/>
                </a:solidFill>
                <a:latin typeface="ＭＳ Ｐゴシック" panose="020B0600070205080204" pitchFamily="50" charset="-128"/>
                <a:ea typeface="ＭＳ Ｐゴシック" panose="020B0600070205080204" pitchFamily="50" charset="-128"/>
              </a:rPr>
              <a:t>（</a:t>
            </a:r>
            <a:r>
              <a:rPr lang="en-US" altLang="ja-JP" sz="120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一部、都道府県等の条例・要綱・要領等で規定）</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endParaRPr lang="en-US" altLang="ja-JP" sz="12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0" name="サブタイトル 2"/>
          <p:cNvSpPr txBox="1">
            <a:spLocks/>
          </p:cNvSpPr>
          <p:nvPr/>
        </p:nvSpPr>
        <p:spPr>
          <a:xfrm>
            <a:off x="4716016" y="5733256"/>
            <a:ext cx="3203848"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b="1" u="sng" dirty="0" smtClean="0">
                <a:solidFill>
                  <a:prstClr val="black"/>
                </a:solidFill>
                <a:latin typeface="ＭＳ Ｐゴシック" panose="020B0600070205080204" pitchFamily="50" charset="-128"/>
                <a:ea typeface="ＭＳ Ｐゴシック" panose="020B0600070205080204" pitchFamily="50" charset="-128"/>
              </a:rPr>
              <a:t>飲用井戸</a:t>
            </a:r>
            <a:r>
              <a:rPr lang="ja-JP" altLang="en-US" sz="2000" b="1" dirty="0" smtClean="0">
                <a:solidFill>
                  <a:prstClr val="black"/>
                </a:solidFill>
                <a:latin typeface="ＭＳ Ｐゴシック" panose="020B0600070205080204" pitchFamily="50" charset="-128"/>
                <a:ea typeface="ＭＳ Ｐゴシック" panose="020B0600070205080204" pitchFamily="50" charset="-128"/>
              </a:rPr>
              <a:t>（</a:t>
            </a:r>
            <a:r>
              <a:rPr lang="ja-JP" altLang="en-US" sz="2000" b="1" dirty="0">
                <a:solidFill>
                  <a:prstClr val="black"/>
                </a:solidFill>
                <a:latin typeface="ＭＳ Ｐゴシック" panose="020B0600070205080204" pitchFamily="50" charset="-128"/>
                <a:ea typeface="ＭＳ Ｐゴシック" panose="020B0600070205080204" pitchFamily="50" charset="-128"/>
              </a:rPr>
              <a:t>一般・業務用</a:t>
            </a:r>
            <a:r>
              <a:rPr lang="ja-JP" altLang="en-US" sz="2000" b="1" dirty="0" smtClean="0">
                <a:solidFill>
                  <a:prstClr val="black"/>
                </a:solidFill>
                <a:latin typeface="ＭＳ Ｐゴシック" panose="020B0600070205080204" pitchFamily="50" charset="-128"/>
                <a:ea typeface="ＭＳ Ｐゴシック" panose="020B0600070205080204" pitchFamily="50" charset="-128"/>
              </a:rPr>
              <a:t>）</a:t>
            </a:r>
            <a:endParaRPr lang="en-US" altLang="ja-JP" sz="2000" b="1"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35" name="直線コネクタ 34"/>
          <p:cNvCxnSpPr/>
          <p:nvPr/>
        </p:nvCxnSpPr>
        <p:spPr>
          <a:xfrm>
            <a:off x="1187624" y="1340768"/>
            <a:ext cx="0" cy="432048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827584" y="3501008"/>
            <a:ext cx="3600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187624" y="1340768"/>
            <a:ext cx="43204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1" name="直線コネクタ 60"/>
          <p:cNvCxnSpPr>
            <a:endCxn id="62" idx="3"/>
          </p:cNvCxnSpPr>
          <p:nvPr/>
        </p:nvCxnSpPr>
        <p:spPr>
          <a:xfrm>
            <a:off x="5292080" y="980728"/>
            <a:ext cx="1296144" cy="209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2" name="サブタイトル 2"/>
          <p:cNvSpPr txBox="1">
            <a:spLocks/>
          </p:cNvSpPr>
          <p:nvPr/>
        </p:nvSpPr>
        <p:spPr>
          <a:xfrm>
            <a:off x="5369820" y="768896"/>
            <a:ext cx="1218404" cy="427856"/>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050" dirty="0" smtClean="0">
                <a:solidFill>
                  <a:prstClr val="black"/>
                </a:solidFill>
                <a:latin typeface="ＭＳ Ｐゴシック" panose="020B0600070205080204" pitchFamily="50" charset="-128"/>
                <a:ea typeface="ＭＳ Ｐゴシック" panose="020B0600070205080204" pitchFamily="50" charset="-128"/>
              </a:rPr>
              <a:t>計画給水人口</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a:p>
            <a:r>
              <a:rPr lang="en-US" altLang="ja-JP" sz="1050" b="1" dirty="0" smtClean="0">
                <a:solidFill>
                  <a:prstClr val="black"/>
                </a:solidFill>
                <a:latin typeface="ＭＳ Ｐゴシック" panose="020B0600070205080204" pitchFamily="50" charset="-128"/>
                <a:ea typeface="ＭＳ Ｐゴシック" panose="020B0600070205080204" pitchFamily="50" charset="-128"/>
              </a:rPr>
              <a:t>5,001</a:t>
            </a:r>
            <a:r>
              <a:rPr lang="ja-JP" altLang="en-US" sz="1050" b="1" dirty="0" smtClean="0">
                <a:solidFill>
                  <a:prstClr val="black"/>
                </a:solidFill>
                <a:latin typeface="ＭＳ Ｐゴシック" panose="020B0600070205080204" pitchFamily="50" charset="-128"/>
                <a:ea typeface="ＭＳ Ｐゴシック" panose="020B0600070205080204" pitchFamily="50" charset="-128"/>
              </a:rPr>
              <a:t>人以上</a:t>
            </a:r>
            <a:endParaRPr lang="en-US" altLang="ja-JP" sz="1050" b="1" dirty="0">
              <a:solidFill>
                <a:prstClr val="black"/>
              </a:solidFill>
              <a:latin typeface="ＭＳ Ｐゴシック" panose="020B0600070205080204" pitchFamily="50" charset="-128"/>
              <a:ea typeface="ＭＳ Ｐゴシック" panose="020B0600070205080204" pitchFamily="50" charset="-128"/>
            </a:endParaRPr>
          </a:p>
          <a:p>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65" name="サブタイトル 2"/>
          <p:cNvSpPr txBox="1">
            <a:spLocks/>
          </p:cNvSpPr>
          <p:nvPr/>
        </p:nvSpPr>
        <p:spPr>
          <a:xfrm>
            <a:off x="5436096" y="1484784"/>
            <a:ext cx="1080120" cy="40400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050" dirty="0" smtClean="0">
                <a:solidFill>
                  <a:prstClr val="black"/>
                </a:solidFill>
                <a:latin typeface="ＭＳ Ｐゴシック" panose="020B0600070205080204" pitchFamily="50" charset="-128"/>
                <a:ea typeface="ＭＳ Ｐゴシック" panose="020B0600070205080204" pitchFamily="50" charset="-128"/>
              </a:rPr>
              <a:t>計画給水人口</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a:p>
            <a:r>
              <a:rPr lang="en-US" altLang="ja-JP" sz="1050" b="1" dirty="0" smtClean="0">
                <a:solidFill>
                  <a:prstClr val="black"/>
                </a:solidFill>
                <a:latin typeface="ＭＳ Ｐゴシック" panose="020B0600070205080204" pitchFamily="50" charset="-128"/>
                <a:ea typeface="ＭＳ Ｐゴシック" panose="020B0600070205080204" pitchFamily="50" charset="-128"/>
              </a:rPr>
              <a:t>101</a:t>
            </a:r>
            <a:r>
              <a:rPr lang="ja-JP" altLang="en-US" sz="1050" b="1" dirty="0" smtClean="0">
                <a:solidFill>
                  <a:prstClr val="black"/>
                </a:solidFill>
                <a:latin typeface="ＭＳ Ｐゴシック" panose="020B0600070205080204" pitchFamily="50" charset="-128"/>
                <a:ea typeface="ＭＳ Ｐゴシック" panose="020B0600070205080204" pitchFamily="50" charset="-128"/>
              </a:rPr>
              <a:t>～</a:t>
            </a:r>
            <a:r>
              <a:rPr lang="en-US" altLang="ja-JP" sz="1050" b="1" dirty="0" smtClean="0">
                <a:solidFill>
                  <a:prstClr val="black"/>
                </a:solidFill>
                <a:latin typeface="ＭＳ Ｐゴシック" panose="020B0600070205080204" pitchFamily="50" charset="-128"/>
                <a:ea typeface="ＭＳ Ｐゴシック" panose="020B0600070205080204" pitchFamily="50" charset="-128"/>
              </a:rPr>
              <a:t>5,000</a:t>
            </a:r>
            <a:r>
              <a:rPr lang="ja-JP" altLang="en-US" sz="1050" b="1" dirty="0" smtClean="0">
                <a:solidFill>
                  <a:prstClr val="black"/>
                </a:solidFill>
                <a:latin typeface="ＭＳ Ｐゴシック" panose="020B0600070205080204" pitchFamily="50" charset="-128"/>
                <a:ea typeface="ＭＳ Ｐゴシック" panose="020B0600070205080204" pitchFamily="50" charset="-128"/>
              </a:rPr>
              <a:t>人</a:t>
            </a:r>
            <a:endParaRPr lang="en-US" altLang="ja-JP" sz="1050" b="1" dirty="0">
              <a:solidFill>
                <a:prstClr val="black"/>
              </a:solidFill>
              <a:latin typeface="ＭＳ Ｐゴシック" panose="020B0600070205080204" pitchFamily="50" charset="-128"/>
              <a:ea typeface="ＭＳ Ｐゴシック" panose="020B0600070205080204" pitchFamily="50" charset="-128"/>
            </a:endParaRPr>
          </a:p>
          <a:p>
            <a:endParaRPr lang="en-US" altLang="ja-JP" sz="1050" b="1"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72" name="直線コネクタ 71"/>
          <p:cNvCxnSpPr/>
          <p:nvPr/>
        </p:nvCxnSpPr>
        <p:spPr>
          <a:xfrm>
            <a:off x="5292080" y="980728"/>
            <a:ext cx="0" cy="72008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6" name="サブタイトル 2"/>
          <p:cNvSpPr txBox="1">
            <a:spLocks/>
          </p:cNvSpPr>
          <p:nvPr/>
        </p:nvSpPr>
        <p:spPr>
          <a:xfrm>
            <a:off x="4896901" y="4941168"/>
            <a:ext cx="3879137" cy="64807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2000" b="1" u="sng" dirty="0" smtClean="0">
                <a:solidFill>
                  <a:prstClr val="black"/>
                </a:solidFill>
                <a:latin typeface="ＭＳ Ｐゴシック" panose="020B0600070205080204" pitchFamily="50" charset="-128"/>
                <a:ea typeface="ＭＳ Ｐゴシック" panose="020B0600070205080204" pitchFamily="50" charset="-128"/>
              </a:rPr>
              <a:t>飲料水供給施設　等</a:t>
            </a:r>
            <a:endParaRPr lang="en-US" altLang="ja-JP" sz="2000" b="1" u="sng" dirty="0" smtClean="0">
              <a:solidFill>
                <a:prstClr val="black"/>
              </a:solidFill>
              <a:latin typeface="ＭＳ Ｐゴシック" panose="020B0600070205080204" pitchFamily="50" charset="-128"/>
              <a:ea typeface="ＭＳ Ｐゴシック" panose="020B0600070205080204" pitchFamily="50" charset="-128"/>
            </a:endParaRPr>
          </a:p>
          <a:p>
            <a:pPr algn="l"/>
            <a:r>
              <a:rPr lang="ja-JP" altLang="en-US" sz="1600" dirty="0" smtClean="0">
                <a:solidFill>
                  <a:prstClr val="black"/>
                </a:solidFill>
                <a:latin typeface="ＭＳ Ｐゴシック" panose="020B0600070205080204" pitchFamily="50" charset="-128"/>
                <a:ea typeface="ＭＳ Ｐゴシック" panose="020B0600070205080204" pitchFamily="50" charset="-128"/>
              </a:rPr>
              <a:t>（計画給水人口</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100</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人以下の小規模水道）</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p:txBody>
      </p:sp>
      <p:sp>
        <p:nvSpPr>
          <p:cNvPr id="88" name="サブタイトル 2"/>
          <p:cNvSpPr txBox="1">
            <a:spLocks/>
          </p:cNvSpPr>
          <p:nvPr/>
        </p:nvSpPr>
        <p:spPr>
          <a:xfrm>
            <a:off x="6130572" y="4437112"/>
            <a:ext cx="2401868"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600" dirty="0">
                <a:solidFill>
                  <a:prstClr val="black"/>
                </a:solidFill>
                <a:latin typeface="ＭＳ Ｐゴシック" panose="020B0600070205080204" pitchFamily="50" charset="-128"/>
                <a:ea typeface="ＭＳ Ｐゴシック" panose="020B0600070205080204" pitchFamily="50" charset="-128"/>
              </a:rPr>
              <a:t>　</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　</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　合計</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10m</a:t>
            </a:r>
            <a:r>
              <a:rPr lang="en-US" altLang="ja-JP" sz="1600" baseline="30000" dirty="0" smtClean="0">
                <a:solidFill>
                  <a:prstClr val="black"/>
                </a:solidFill>
                <a:latin typeface="ＭＳ Ｐゴシック" panose="020B0600070205080204" pitchFamily="50" charset="-128"/>
                <a:ea typeface="ＭＳ Ｐゴシック" panose="020B0600070205080204" pitchFamily="50" charset="-128"/>
              </a:rPr>
              <a:t>3</a:t>
            </a:r>
            <a:r>
              <a:rPr lang="ja-JP" altLang="en-US" sz="1600" dirty="0">
                <a:solidFill>
                  <a:prstClr val="black"/>
                </a:solidFill>
                <a:latin typeface="ＭＳ Ｐゴシック" panose="020B0600070205080204" pitchFamily="50" charset="-128"/>
                <a:ea typeface="ＭＳ Ｐゴシック" panose="020B0600070205080204" pitchFamily="50" charset="-128"/>
              </a:rPr>
              <a:t>以下</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93" name="直線コネクタ 92"/>
          <p:cNvCxnSpPr/>
          <p:nvPr/>
        </p:nvCxnSpPr>
        <p:spPr>
          <a:xfrm>
            <a:off x="3059832" y="5661248"/>
            <a:ext cx="3600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3419872" y="5949280"/>
            <a:ext cx="144016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3428256" y="5229200"/>
            <a:ext cx="0" cy="136815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1" name="サブタイトル 2"/>
          <p:cNvSpPr txBox="1">
            <a:spLocks/>
          </p:cNvSpPr>
          <p:nvPr/>
        </p:nvSpPr>
        <p:spPr>
          <a:xfrm>
            <a:off x="3635896" y="5661248"/>
            <a:ext cx="855713" cy="288032"/>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200" dirty="0">
                <a:solidFill>
                  <a:prstClr val="black"/>
                </a:solidFill>
                <a:latin typeface="ＭＳ Ｐゴシック" panose="020B0600070205080204" pitchFamily="50" charset="-128"/>
                <a:ea typeface="ＭＳ Ｐゴシック" panose="020B0600070205080204" pitchFamily="50" charset="-128"/>
              </a:rPr>
              <a:t>自己</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水源</a:t>
            </a:r>
            <a:endParaRPr lang="en-US" altLang="ja-JP" sz="12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02" name="サブタイトル 2"/>
          <p:cNvSpPr txBox="1">
            <a:spLocks/>
          </p:cNvSpPr>
          <p:nvPr/>
        </p:nvSpPr>
        <p:spPr>
          <a:xfrm>
            <a:off x="6012160" y="2852936"/>
            <a:ext cx="2160239" cy="360040"/>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600" dirty="0" smtClean="0">
                <a:solidFill>
                  <a:prstClr val="black"/>
                </a:solidFill>
                <a:latin typeface="ＭＳ Ｐゴシック" panose="020B0600070205080204" pitchFamily="50" charset="-128"/>
                <a:ea typeface="ＭＳ Ｐゴシック" panose="020B0600070205080204" pitchFamily="50" charset="-128"/>
              </a:rPr>
              <a:t>実居住人口</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101</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人以上</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03" name="サブタイトル 2"/>
          <p:cNvSpPr txBox="1">
            <a:spLocks/>
          </p:cNvSpPr>
          <p:nvPr/>
        </p:nvSpPr>
        <p:spPr>
          <a:xfrm>
            <a:off x="6012160" y="3212976"/>
            <a:ext cx="2729032" cy="675675"/>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600" dirty="0" smtClean="0">
                <a:solidFill>
                  <a:prstClr val="black"/>
                </a:solidFill>
                <a:latin typeface="ＭＳ Ｐゴシック" panose="020B0600070205080204" pitchFamily="50" charset="-128"/>
                <a:ea typeface="ＭＳ Ｐゴシック" panose="020B0600070205080204" pitchFamily="50" charset="-128"/>
              </a:rPr>
              <a:t>生活用に供する水量</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a:p>
            <a:pPr algn="l"/>
            <a:r>
              <a:rPr lang="ja-JP" altLang="en-US" sz="1600" dirty="0" smtClean="0">
                <a:solidFill>
                  <a:prstClr val="black"/>
                </a:solidFill>
                <a:latin typeface="ＭＳ Ｐゴシック" panose="020B0600070205080204" pitchFamily="50" charset="-128"/>
                <a:ea typeface="ＭＳ Ｐゴシック" panose="020B0600070205080204" pitchFamily="50" charset="-128"/>
              </a:rPr>
              <a:t>　一日最大給水量</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20</a:t>
            </a:r>
            <a:r>
              <a:rPr lang="en-US" altLang="ja-JP" sz="1600" dirty="0">
                <a:solidFill>
                  <a:prstClr val="black"/>
                </a:solidFill>
                <a:latin typeface="ＭＳ Ｐゴシック" panose="020B0600070205080204" pitchFamily="50" charset="-128"/>
                <a:ea typeface="ＭＳ Ｐゴシック" panose="020B0600070205080204" pitchFamily="50" charset="-128"/>
              </a:rPr>
              <a:t>m</a:t>
            </a:r>
            <a:r>
              <a:rPr lang="en-US" altLang="ja-JP" sz="1600" baseline="30000" dirty="0" smtClean="0">
                <a:solidFill>
                  <a:prstClr val="black"/>
                </a:solidFill>
                <a:latin typeface="ＭＳ Ｐゴシック" panose="020B0600070205080204" pitchFamily="50" charset="-128"/>
                <a:ea typeface="ＭＳ Ｐゴシック" panose="020B0600070205080204" pitchFamily="50" charset="-128"/>
              </a:rPr>
              <a:t>3</a:t>
            </a:r>
            <a:r>
              <a:rPr lang="en-US" altLang="ja-JP" sz="160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600" dirty="0" smtClean="0">
                <a:solidFill>
                  <a:prstClr val="black"/>
                </a:solidFill>
                <a:latin typeface="ＭＳ Ｐゴシック" panose="020B0600070205080204" pitchFamily="50" charset="-128"/>
                <a:ea typeface="ＭＳ Ｐゴシック" panose="020B0600070205080204" pitchFamily="50" charset="-128"/>
              </a:rPr>
              <a:t>日超</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algn="l"/>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118" name="直線コネクタ 117"/>
          <p:cNvCxnSpPr/>
          <p:nvPr/>
        </p:nvCxnSpPr>
        <p:spPr>
          <a:xfrm flipH="1">
            <a:off x="5148064" y="2996952"/>
            <a:ext cx="1" cy="43204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20" name="サブタイトル 2"/>
          <p:cNvSpPr txBox="1">
            <a:spLocks/>
          </p:cNvSpPr>
          <p:nvPr/>
        </p:nvSpPr>
        <p:spPr>
          <a:xfrm>
            <a:off x="6588224" y="2132856"/>
            <a:ext cx="2347686" cy="576064"/>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en-US" altLang="ja-JP" sz="105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浄水受水のみで、①②を満たすもの</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a:p>
            <a:pPr algn="l"/>
            <a:r>
              <a:rPr lang="ja-JP" altLang="en-US" sz="1050" dirty="0" smtClean="0">
                <a:solidFill>
                  <a:prstClr val="black"/>
                </a:solidFill>
                <a:latin typeface="ＭＳ Ｐゴシック" panose="020B0600070205080204" pitchFamily="50" charset="-128"/>
                <a:ea typeface="ＭＳ Ｐゴシック" panose="020B0600070205080204" pitchFamily="50" charset="-128"/>
              </a:rPr>
              <a:t>　①</a:t>
            </a:r>
            <a:r>
              <a:rPr lang="el-GR" altLang="ja-JP" sz="1050" dirty="0" smtClean="0">
                <a:solidFill>
                  <a:prstClr val="black"/>
                </a:solidFill>
                <a:latin typeface="ＭＳ Ｐゴシック" panose="020B0600070205080204" pitchFamily="50" charset="-128"/>
                <a:ea typeface="ＭＳ Ｐゴシック" panose="020B0600070205080204" pitchFamily="50" charset="-128"/>
              </a:rPr>
              <a:t>Φ</a:t>
            </a:r>
            <a:r>
              <a:rPr lang="en-US" altLang="ja-JP" sz="1050" dirty="0" smtClean="0">
                <a:solidFill>
                  <a:prstClr val="black"/>
                </a:solidFill>
                <a:latin typeface="ＭＳ Ｐゴシック" panose="020B0600070205080204" pitchFamily="50" charset="-128"/>
                <a:ea typeface="ＭＳ Ｐゴシック" panose="020B0600070205080204" pitchFamily="50" charset="-128"/>
              </a:rPr>
              <a:t>25mm</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以上</a:t>
            </a:r>
            <a:r>
              <a:rPr lang="en-US" altLang="ja-JP" sz="1050" dirty="0" smtClean="0">
                <a:solidFill>
                  <a:prstClr val="black"/>
                </a:solidFill>
                <a:latin typeface="ＭＳ Ｐゴシック" panose="020B0600070205080204" pitchFamily="50" charset="-128"/>
                <a:ea typeface="ＭＳ Ｐゴシック" panose="020B0600070205080204" pitchFamily="50" charset="-128"/>
              </a:rPr>
              <a:t>,</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導管全長</a:t>
            </a:r>
            <a:r>
              <a:rPr lang="en-US" altLang="ja-JP" sz="1050" dirty="0" smtClean="0">
                <a:solidFill>
                  <a:prstClr val="black"/>
                </a:solidFill>
                <a:latin typeface="ＭＳ Ｐゴシック" panose="020B0600070205080204" pitchFamily="50" charset="-128"/>
                <a:ea typeface="ＭＳ Ｐゴシック" panose="020B0600070205080204" pitchFamily="50" charset="-128"/>
              </a:rPr>
              <a:t>1500</a:t>
            </a:r>
            <a:r>
              <a:rPr lang="en-US" altLang="ja-JP" sz="1050" dirty="0">
                <a:solidFill>
                  <a:prstClr val="black"/>
                </a:solidFill>
                <a:latin typeface="ＭＳ Ｐゴシック" panose="020B0600070205080204" pitchFamily="50" charset="-128"/>
                <a:ea typeface="ＭＳ Ｐゴシック" panose="020B0600070205080204" pitchFamily="50" charset="-128"/>
              </a:rPr>
              <a:t>m</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以下</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a:p>
            <a:pPr algn="l"/>
            <a:r>
              <a:rPr lang="ja-JP" altLang="en-US" sz="1050" dirty="0" smtClean="0">
                <a:solidFill>
                  <a:prstClr val="black"/>
                </a:solidFill>
                <a:latin typeface="ＭＳ Ｐゴシック" panose="020B0600070205080204" pitchFamily="50" charset="-128"/>
                <a:ea typeface="ＭＳ Ｐゴシック" panose="020B0600070205080204" pitchFamily="50" charset="-128"/>
              </a:rPr>
              <a:t>　②水槽有効容量の合計</a:t>
            </a:r>
            <a:r>
              <a:rPr lang="en-US" altLang="ja-JP" sz="1050" dirty="0" smtClean="0">
                <a:solidFill>
                  <a:prstClr val="black"/>
                </a:solidFill>
                <a:latin typeface="ＭＳ Ｐゴシック" panose="020B0600070205080204" pitchFamily="50" charset="-128"/>
                <a:ea typeface="ＭＳ Ｐゴシック" panose="020B0600070205080204" pitchFamily="50" charset="-128"/>
              </a:rPr>
              <a:t>100m</a:t>
            </a:r>
            <a:r>
              <a:rPr lang="en-US" altLang="ja-JP" sz="1050" baseline="30000" dirty="0" smtClean="0">
                <a:solidFill>
                  <a:prstClr val="black"/>
                </a:solidFill>
                <a:latin typeface="ＭＳ Ｐゴシック" panose="020B0600070205080204" pitchFamily="50" charset="-128"/>
                <a:ea typeface="ＭＳ Ｐゴシック" panose="020B0600070205080204" pitchFamily="50" charset="-128"/>
              </a:rPr>
              <a:t>3</a:t>
            </a:r>
            <a:r>
              <a:rPr lang="ja-JP" altLang="en-US" sz="1050" dirty="0" smtClean="0">
                <a:solidFill>
                  <a:prstClr val="black"/>
                </a:solidFill>
                <a:latin typeface="ＭＳ Ｐゴシック" panose="020B0600070205080204" pitchFamily="50" charset="-128"/>
                <a:ea typeface="ＭＳ Ｐゴシック" panose="020B0600070205080204" pitchFamily="50" charset="-128"/>
              </a:rPr>
              <a:t>以下</a:t>
            </a:r>
            <a:endParaRPr lang="en-US" altLang="ja-JP" sz="105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24" name="角丸四角形吹き出し 123"/>
          <p:cNvSpPr/>
          <p:nvPr/>
        </p:nvSpPr>
        <p:spPr>
          <a:xfrm>
            <a:off x="6588224" y="2096124"/>
            <a:ext cx="2329451" cy="720079"/>
          </a:xfrm>
          <a:prstGeom prst="wedgeRoundRectCallout">
            <a:avLst>
              <a:gd name="adj1" fmla="val -98746"/>
              <a:gd name="adj2" fmla="val 67974"/>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sp>
        <p:nvSpPr>
          <p:cNvPr id="58" name="サブタイトル 2"/>
          <p:cNvSpPr txBox="1">
            <a:spLocks/>
          </p:cNvSpPr>
          <p:nvPr/>
        </p:nvSpPr>
        <p:spPr>
          <a:xfrm>
            <a:off x="4637752" y="6309320"/>
            <a:ext cx="2238504" cy="43204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2000" b="1" u="sng" dirty="0" smtClean="0">
                <a:solidFill>
                  <a:prstClr val="black"/>
                </a:solidFill>
                <a:latin typeface="ＭＳ Ｐゴシック" panose="020B0600070205080204" pitchFamily="50" charset="-128"/>
                <a:ea typeface="ＭＳ Ｐゴシック" panose="020B0600070205080204" pitchFamily="50" charset="-128"/>
              </a:rPr>
              <a:t>営農飲雑用水</a:t>
            </a:r>
            <a:endParaRPr lang="en-US" altLang="ja-JP" sz="2000" b="1" u="sng"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63" name="サブタイトル 2"/>
          <p:cNvSpPr txBox="1">
            <a:spLocks/>
          </p:cNvSpPr>
          <p:nvPr/>
        </p:nvSpPr>
        <p:spPr>
          <a:xfrm>
            <a:off x="3419872" y="6237312"/>
            <a:ext cx="1603637" cy="316076"/>
          </a:xfrm>
          <a:prstGeom prst="rect">
            <a:avLst/>
          </a:prstGeom>
          <a:ln w="19050">
            <a:noFill/>
          </a:ln>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1200" dirty="0">
                <a:solidFill>
                  <a:prstClr val="black"/>
                </a:solidFill>
                <a:latin typeface="ＭＳ Ｐゴシック" panose="020B0600070205080204" pitchFamily="50" charset="-128"/>
                <a:ea typeface="ＭＳ Ｐゴシック" panose="020B0600070205080204" pitchFamily="50" charset="-128"/>
              </a:rPr>
              <a:t>農業</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用水と生活用水</a:t>
            </a:r>
            <a:endParaRPr lang="en-US" altLang="ja-JP" sz="12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69" name="直線コネクタ 68"/>
          <p:cNvCxnSpPr/>
          <p:nvPr/>
        </p:nvCxnSpPr>
        <p:spPr>
          <a:xfrm>
            <a:off x="3131840" y="1340768"/>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4" name="サブタイトル 2"/>
          <p:cNvSpPr txBox="1">
            <a:spLocks/>
          </p:cNvSpPr>
          <p:nvPr/>
        </p:nvSpPr>
        <p:spPr>
          <a:xfrm>
            <a:off x="1547664" y="1052736"/>
            <a:ext cx="1656184" cy="648072"/>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b="1" dirty="0">
                <a:solidFill>
                  <a:prstClr val="black"/>
                </a:solidFill>
                <a:latin typeface="ＭＳ Ｐゴシック" panose="020B0600070205080204" pitchFamily="50" charset="-128"/>
                <a:ea typeface="ＭＳ Ｐゴシック" panose="020B0600070205080204" pitchFamily="50" charset="-128"/>
              </a:rPr>
              <a:t>一般の</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需要に</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応じて供給</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75" name="直線コネクタ 74"/>
          <p:cNvCxnSpPr/>
          <p:nvPr/>
        </p:nvCxnSpPr>
        <p:spPr>
          <a:xfrm>
            <a:off x="1187624" y="2276872"/>
            <a:ext cx="43204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7" name="サブタイトル 2"/>
          <p:cNvSpPr txBox="1">
            <a:spLocks/>
          </p:cNvSpPr>
          <p:nvPr/>
        </p:nvSpPr>
        <p:spPr>
          <a:xfrm>
            <a:off x="1619672" y="1988840"/>
            <a:ext cx="1944216" cy="612068"/>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b="1" dirty="0">
                <a:solidFill>
                  <a:prstClr val="black"/>
                </a:solidFill>
                <a:latin typeface="ＭＳ Ｐゴシック" panose="020B0600070205080204" pitchFamily="50" charset="-128"/>
                <a:ea typeface="ＭＳ Ｐゴシック" panose="020B0600070205080204" pitchFamily="50" charset="-128"/>
              </a:rPr>
              <a:t>水道事</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業者へ供給</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200" dirty="0" smtClean="0">
                <a:solidFill>
                  <a:prstClr val="black"/>
                </a:solidFill>
                <a:latin typeface="ＭＳ Ｐゴシック" panose="020B0600070205080204" pitchFamily="50" charset="-128"/>
                <a:ea typeface="ＭＳ Ｐゴシック" panose="020B0600070205080204" pitchFamily="50" charset="-128"/>
              </a:rPr>
              <a:t>（水道水の卸売り）</a:t>
            </a:r>
            <a:endParaRPr lang="en-US" altLang="ja-JP" sz="12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78" name="直線コネクタ 77"/>
          <p:cNvCxnSpPr/>
          <p:nvPr/>
        </p:nvCxnSpPr>
        <p:spPr>
          <a:xfrm>
            <a:off x="3563888" y="2276872"/>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1187624" y="3212976"/>
            <a:ext cx="43204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1" name="サブタイトル 2"/>
          <p:cNvSpPr txBox="1">
            <a:spLocks/>
          </p:cNvSpPr>
          <p:nvPr/>
        </p:nvSpPr>
        <p:spPr>
          <a:xfrm>
            <a:off x="1475656" y="2996952"/>
            <a:ext cx="1800200" cy="537638"/>
          </a:xfrm>
          <a:prstGeom prst="rect">
            <a:avLst/>
          </a:prstGeom>
          <a:ln w="19050">
            <a:noFill/>
          </a:ln>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自家用水道等</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200" dirty="0" smtClean="0">
                <a:solidFill>
                  <a:prstClr val="black"/>
                </a:solidFill>
                <a:latin typeface="ＭＳ Ｐゴシック" panose="020B0600070205080204" pitchFamily="50" charset="-128"/>
                <a:ea typeface="ＭＳ Ｐゴシック" panose="020B0600070205080204" pitchFamily="50" charset="-128"/>
              </a:rPr>
              <a:t>（自己</a:t>
            </a:r>
            <a:r>
              <a:rPr lang="ja-JP" altLang="en-US" sz="1200" dirty="0">
                <a:solidFill>
                  <a:prstClr val="black"/>
                </a:solidFill>
                <a:latin typeface="ＭＳ Ｐゴシック" panose="020B0600070205080204" pitchFamily="50" charset="-128"/>
                <a:ea typeface="ＭＳ Ｐゴシック" panose="020B0600070205080204" pitchFamily="50" charset="-128"/>
              </a:rPr>
              <a:t>水源・浄水受</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水）</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p:txBody>
      </p:sp>
      <p:cxnSp>
        <p:nvCxnSpPr>
          <p:cNvPr id="82" name="直線コネクタ 81"/>
          <p:cNvCxnSpPr/>
          <p:nvPr/>
        </p:nvCxnSpPr>
        <p:spPr>
          <a:xfrm>
            <a:off x="3131840" y="3212976"/>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4860032" y="3212976"/>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5004048" y="1340768"/>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5148064" y="2996952"/>
            <a:ext cx="761219"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5148064" y="3429000"/>
            <a:ext cx="761219"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1187624" y="4365104"/>
            <a:ext cx="43204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1" name="サブタイトル 2"/>
          <p:cNvSpPr txBox="1">
            <a:spLocks/>
          </p:cNvSpPr>
          <p:nvPr/>
        </p:nvSpPr>
        <p:spPr>
          <a:xfrm>
            <a:off x="1475656" y="4077072"/>
            <a:ext cx="1584176" cy="576064"/>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b="1" dirty="0">
                <a:solidFill>
                  <a:prstClr val="black"/>
                </a:solidFill>
                <a:latin typeface="ＭＳ Ｐゴシック" panose="020B0600070205080204" pitchFamily="50" charset="-128"/>
                <a:ea typeface="ＭＳ Ｐゴシック" panose="020B0600070205080204" pitchFamily="50" charset="-128"/>
              </a:rPr>
              <a:t>貯水槽</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水道</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200" dirty="0" smtClean="0">
                <a:solidFill>
                  <a:prstClr val="black"/>
                </a:solidFill>
                <a:latin typeface="ＭＳ Ｐゴシック" panose="020B0600070205080204" pitchFamily="50" charset="-128"/>
                <a:ea typeface="ＭＳ Ｐゴシック" panose="020B0600070205080204" pitchFamily="50" charset="-128"/>
              </a:rPr>
              <a:t>（水道</a:t>
            </a:r>
            <a:r>
              <a:rPr lang="ja-JP" altLang="en-US" sz="1200" dirty="0">
                <a:solidFill>
                  <a:prstClr val="black"/>
                </a:solidFill>
                <a:latin typeface="ＭＳ Ｐゴシック" panose="020B0600070205080204" pitchFamily="50" charset="-128"/>
                <a:ea typeface="ＭＳ Ｐゴシック" panose="020B0600070205080204" pitchFamily="50" charset="-128"/>
              </a:rPr>
              <a:t>事業から受</a:t>
            </a:r>
            <a:r>
              <a:rPr lang="ja-JP" altLang="en-US" sz="1200" dirty="0" smtClean="0">
                <a:solidFill>
                  <a:prstClr val="black"/>
                </a:solidFill>
                <a:latin typeface="ＭＳ Ｐゴシック" panose="020B0600070205080204" pitchFamily="50" charset="-128"/>
                <a:ea typeface="ＭＳ Ｐゴシック" panose="020B0600070205080204" pitchFamily="50" charset="-128"/>
              </a:rPr>
              <a:t>水</a:t>
            </a:r>
            <a:r>
              <a:rPr lang="ja-JP" altLang="en-US" sz="1200" dirty="0">
                <a:solidFill>
                  <a:prstClr val="black"/>
                </a:solidFill>
                <a:latin typeface="ＭＳ Ｐゴシック" panose="020B0600070205080204" pitchFamily="50" charset="-128"/>
                <a:ea typeface="ＭＳ Ｐゴシック" panose="020B0600070205080204" pitchFamily="50" charset="-128"/>
              </a:rPr>
              <a:t>）</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p:txBody>
      </p:sp>
      <p:cxnSp>
        <p:nvCxnSpPr>
          <p:cNvPr id="92" name="直線コネクタ 91"/>
          <p:cNvCxnSpPr/>
          <p:nvPr/>
        </p:nvCxnSpPr>
        <p:spPr>
          <a:xfrm flipH="1">
            <a:off x="3203848" y="4149080"/>
            <a:ext cx="1" cy="43204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a:off x="2915816" y="4365104"/>
            <a:ext cx="28803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3203848" y="4149080"/>
            <a:ext cx="380609"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6" name="直線コネクタ 105"/>
          <p:cNvCxnSpPr/>
          <p:nvPr/>
        </p:nvCxnSpPr>
        <p:spPr>
          <a:xfrm>
            <a:off x="1187624" y="5661248"/>
            <a:ext cx="43204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7" name="サブタイトル 2"/>
          <p:cNvSpPr txBox="1">
            <a:spLocks/>
          </p:cNvSpPr>
          <p:nvPr/>
        </p:nvSpPr>
        <p:spPr>
          <a:xfrm>
            <a:off x="1547664" y="5517232"/>
            <a:ext cx="1584176" cy="360040"/>
          </a:xfrm>
          <a:prstGeom prst="rect">
            <a:avLst/>
          </a:prstGeom>
          <a:ln w="19050">
            <a:no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その他の水道</a:t>
            </a:r>
            <a:endParaRPr lang="en-US" altLang="ja-JP" sz="1600" dirty="0" smtClean="0">
              <a:solidFill>
                <a:prstClr val="black"/>
              </a:solidFill>
              <a:latin typeface="ＭＳ Ｐゴシック" panose="020B0600070205080204" pitchFamily="50" charset="-128"/>
              <a:ea typeface="ＭＳ Ｐゴシック" panose="020B0600070205080204" pitchFamily="50" charset="-128"/>
            </a:endParaRPr>
          </a:p>
        </p:txBody>
      </p:sp>
      <p:cxnSp>
        <p:nvCxnSpPr>
          <p:cNvPr id="117" name="直線コネクタ 116"/>
          <p:cNvCxnSpPr/>
          <p:nvPr/>
        </p:nvCxnSpPr>
        <p:spPr>
          <a:xfrm>
            <a:off x="5292080" y="1700808"/>
            <a:ext cx="1296144" cy="209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a:off x="3419872" y="6597352"/>
            <a:ext cx="144016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1" name="直線コネクタ 120"/>
          <p:cNvCxnSpPr/>
          <p:nvPr/>
        </p:nvCxnSpPr>
        <p:spPr>
          <a:xfrm>
            <a:off x="3419872" y="5229200"/>
            <a:ext cx="144016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2" name="直線コネクタ 121"/>
          <p:cNvCxnSpPr/>
          <p:nvPr/>
        </p:nvCxnSpPr>
        <p:spPr>
          <a:xfrm>
            <a:off x="3203848" y="4581128"/>
            <a:ext cx="380609"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7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a:xfrm>
            <a:off x="323528" y="6345325"/>
            <a:ext cx="1800200" cy="46805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9" name="角丸四角形吹き出し 38"/>
          <p:cNvSpPr/>
          <p:nvPr/>
        </p:nvSpPr>
        <p:spPr>
          <a:xfrm>
            <a:off x="2555776" y="5589240"/>
            <a:ext cx="6120680" cy="1092607"/>
          </a:xfrm>
          <a:prstGeom prst="wedgeRoundRectCallout">
            <a:avLst>
              <a:gd name="adj1" fmla="val -62933"/>
              <a:gd name="adj2" fmla="val -20575"/>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8" name="角丸四角形吹き出し 37"/>
          <p:cNvSpPr/>
          <p:nvPr/>
        </p:nvSpPr>
        <p:spPr>
          <a:xfrm>
            <a:off x="2555776" y="4725144"/>
            <a:ext cx="4968552" cy="692497"/>
          </a:xfrm>
          <a:prstGeom prst="wedgeRoundRectCallout">
            <a:avLst>
              <a:gd name="adj1" fmla="val -64011"/>
              <a:gd name="adj2" fmla="val -14486"/>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6" name="角丸四角形吹き出し 35"/>
          <p:cNvSpPr/>
          <p:nvPr/>
        </p:nvSpPr>
        <p:spPr>
          <a:xfrm>
            <a:off x="2555776" y="4005064"/>
            <a:ext cx="3672408" cy="546449"/>
          </a:xfrm>
          <a:prstGeom prst="wedgeRoundRectCallout">
            <a:avLst>
              <a:gd name="adj1" fmla="val -70001"/>
              <a:gd name="adj2" fmla="val -3384"/>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5" name="角丸四角形吹き出し 34"/>
          <p:cNvSpPr/>
          <p:nvPr/>
        </p:nvSpPr>
        <p:spPr>
          <a:xfrm>
            <a:off x="2555776" y="160184"/>
            <a:ext cx="4104456" cy="892552"/>
          </a:xfrm>
          <a:prstGeom prst="wedgeRoundRectCallout">
            <a:avLst>
              <a:gd name="adj1" fmla="val -66511"/>
              <a:gd name="adj2" fmla="val -30141"/>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4" name="角丸四角形吹き出し 33"/>
          <p:cNvSpPr/>
          <p:nvPr/>
        </p:nvSpPr>
        <p:spPr>
          <a:xfrm>
            <a:off x="2555776" y="1112257"/>
            <a:ext cx="5760640" cy="1092607"/>
          </a:xfrm>
          <a:prstGeom prst="wedgeRoundRectCallout">
            <a:avLst>
              <a:gd name="adj1" fmla="val -61845"/>
              <a:gd name="adj2" fmla="val -14848"/>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3" name="角丸四角形吹き出し 32"/>
          <p:cNvSpPr/>
          <p:nvPr/>
        </p:nvSpPr>
        <p:spPr>
          <a:xfrm>
            <a:off x="2555776" y="2306487"/>
            <a:ext cx="5040560" cy="546449"/>
          </a:xfrm>
          <a:prstGeom prst="wedgeRoundRectCallout">
            <a:avLst>
              <a:gd name="adj1" fmla="val -64516"/>
              <a:gd name="adj2" fmla="val -58397"/>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1" name="角丸四角形吹き出し 30"/>
          <p:cNvSpPr/>
          <p:nvPr/>
        </p:nvSpPr>
        <p:spPr>
          <a:xfrm>
            <a:off x="2555776" y="2954559"/>
            <a:ext cx="5760640" cy="546449"/>
          </a:xfrm>
          <a:prstGeom prst="wedgeRoundRectCallout">
            <a:avLst>
              <a:gd name="adj1" fmla="val -61846"/>
              <a:gd name="adj2" fmla="val -49228"/>
              <a:gd name="adj3" fmla="val 16667"/>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ＭＳ Ｐゴシック" panose="020B0600070205080204" pitchFamily="50" charset="-128"/>
              <a:ea typeface="ＭＳ Ｐゴシック" panose="020B0600070205080204" pitchFamily="50" charset="-128"/>
            </a:endParaRPr>
          </a:p>
        </p:txBody>
      </p:sp>
      <p:sp>
        <p:nvSpPr>
          <p:cNvPr id="3" name="角丸四角形 2"/>
          <p:cNvSpPr/>
          <p:nvPr/>
        </p:nvSpPr>
        <p:spPr>
          <a:xfrm>
            <a:off x="611560" y="1052736"/>
            <a:ext cx="1224136"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取水・貯水</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施設</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4" name="角丸四角形 3"/>
          <p:cNvSpPr/>
          <p:nvPr/>
        </p:nvSpPr>
        <p:spPr>
          <a:xfrm>
            <a:off x="683568" y="4797152"/>
            <a:ext cx="1080120"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配水施設</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5" name="右矢印 4"/>
          <p:cNvSpPr/>
          <p:nvPr/>
        </p:nvSpPr>
        <p:spPr>
          <a:xfrm rot="5400000">
            <a:off x="1133618" y="1538790"/>
            <a:ext cx="180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6" name="角丸四角形 5"/>
          <p:cNvSpPr/>
          <p:nvPr/>
        </p:nvSpPr>
        <p:spPr>
          <a:xfrm>
            <a:off x="683568" y="2636912"/>
            <a:ext cx="1080120"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浄水施設</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7" name="角丸四角形 6"/>
          <p:cNvSpPr/>
          <p:nvPr/>
        </p:nvSpPr>
        <p:spPr>
          <a:xfrm>
            <a:off x="683568" y="5589240"/>
            <a:ext cx="1080120"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給水装置</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8" name="右矢印 7"/>
          <p:cNvSpPr/>
          <p:nvPr/>
        </p:nvSpPr>
        <p:spPr>
          <a:xfrm rot="5400000">
            <a:off x="1043608" y="620688"/>
            <a:ext cx="36004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9" name="角丸四角形 8"/>
          <p:cNvSpPr/>
          <p:nvPr/>
        </p:nvSpPr>
        <p:spPr>
          <a:xfrm>
            <a:off x="683568" y="4005064"/>
            <a:ext cx="1080120"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送水施設</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0" name="正方形/長方形 9"/>
          <p:cNvSpPr/>
          <p:nvPr/>
        </p:nvSpPr>
        <p:spPr>
          <a:xfrm rot="5400000">
            <a:off x="971600" y="-243408"/>
            <a:ext cx="50405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ja-JP" altLang="en-US" sz="1600" b="1" dirty="0" smtClean="0">
                <a:solidFill>
                  <a:prstClr val="white"/>
                </a:solidFill>
                <a:latin typeface="ＭＳ Ｐゴシック" panose="020B0600070205080204" pitchFamily="50" charset="-128"/>
                <a:ea typeface="ＭＳ Ｐゴシック" panose="020B0600070205080204" pitchFamily="50" charset="-128"/>
              </a:rPr>
              <a:t>水源（原水）</a:t>
            </a:r>
            <a:endParaRPr lang="ja-JP" altLang="en-US" sz="1600" b="1" dirty="0">
              <a:solidFill>
                <a:prstClr val="white"/>
              </a:solidFill>
              <a:latin typeface="ＭＳ Ｐゴシック" panose="020B0600070205080204" pitchFamily="50" charset="-128"/>
              <a:ea typeface="ＭＳ Ｐゴシック" panose="020B0600070205080204" pitchFamily="50" charset="-128"/>
            </a:endParaRPr>
          </a:p>
        </p:txBody>
      </p:sp>
      <p:sp>
        <p:nvSpPr>
          <p:cNvPr id="12" name="テキスト ボックス 11"/>
          <p:cNvSpPr txBox="1"/>
          <p:nvPr/>
        </p:nvSpPr>
        <p:spPr>
          <a:xfrm rot="5400000">
            <a:off x="1008184" y="6217260"/>
            <a:ext cx="430887" cy="720080"/>
          </a:xfrm>
          <a:prstGeom prst="rect">
            <a:avLst/>
          </a:prstGeom>
          <a:noFill/>
        </p:spPr>
        <p:txBody>
          <a:bodyPr vert="vert270" wrap="square" rtlCol="0">
            <a:spAutoFit/>
          </a:bodyPr>
          <a:lstStyle/>
          <a:p>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需要者</a:t>
            </a:r>
            <a:endParaRPr lang="ja-JP" altLang="en-US" sz="1600" b="1" dirty="0">
              <a:solidFill>
                <a:prstClr val="black"/>
              </a:solidFill>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rot="5400000">
            <a:off x="1061610" y="3158970"/>
            <a:ext cx="324036" cy="936104"/>
          </a:xfrm>
          <a:prstGeom prst="rect">
            <a:avLst/>
          </a:prstGeom>
          <a:solidFill>
            <a:srgbClr val="66FFFF"/>
          </a:solidFill>
          <a:ln>
            <a:solidFill>
              <a:srgbClr val="00B0F0"/>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ja-JP" altLang="en-US" sz="1600" b="1" dirty="0">
                <a:solidFill>
                  <a:sysClr val="windowText" lastClr="000000"/>
                </a:solidFill>
                <a:latin typeface="ＭＳ Ｐゴシック" panose="020B0600070205080204" pitchFamily="50" charset="-128"/>
                <a:ea typeface="ＭＳ Ｐゴシック" panose="020B0600070205080204" pitchFamily="50" charset="-128"/>
              </a:rPr>
              <a:t>浄水</a:t>
            </a:r>
          </a:p>
        </p:txBody>
      </p:sp>
      <p:sp>
        <p:nvSpPr>
          <p:cNvPr id="17" name="右矢印 16"/>
          <p:cNvSpPr/>
          <p:nvPr/>
        </p:nvSpPr>
        <p:spPr>
          <a:xfrm rot="5400000">
            <a:off x="1133618" y="3122966"/>
            <a:ext cx="180020" cy="36004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18" name="テキスト ボックス 17"/>
          <p:cNvSpPr txBox="1"/>
          <p:nvPr/>
        </p:nvSpPr>
        <p:spPr>
          <a:xfrm>
            <a:off x="2633547" y="160184"/>
            <a:ext cx="5184576" cy="892552"/>
          </a:xfrm>
          <a:prstGeom prst="rect">
            <a:avLst/>
          </a:prstGeom>
          <a:noFill/>
          <a:ln>
            <a:noFill/>
          </a:ln>
        </p:spPr>
        <p:txBody>
          <a:bodyPr wrap="square" rtlCol="0">
            <a:spAutoFit/>
          </a:bodyPr>
          <a:lstStyle/>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水源の種類</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⇒地表水；河川水、湖沼水、貯水池水、ダム水</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⇒地下水；伏流水、井戸水（浅井戸・深井戸）、湧水</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⇒その他；海水、雨水　　　　　　　　　　　　　　　　　など</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19" name="テキスト ボックス 18"/>
          <p:cNvSpPr txBox="1"/>
          <p:nvPr/>
        </p:nvSpPr>
        <p:spPr>
          <a:xfrm>
            <a:off x="2627784" y="1112257"/>
            <a:ext cx="6192688" cy="1092607"/>
          </a:xfrm>
          <a:prstGeom prst="rect">
            <a:avLst/>
          </a:prstGeom>
          <a:noFill/>
        </p:spPr>
        <p:txBody>
          <a:bodyPr wrap="square" rtlCol="0">
            <a:spAutoFit/>
          </a:bodyPr>
          <a:lstStyle/>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取水施設；原水となる地表水や地下水等を水道施設に取り込むための施設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⇒地表水；取水堰、取水塔、取水門</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⇒地下水；井戸（浅井戸、深井戸）</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貯水施設；安定的に取水出来るようにするために水を貯えておく施設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⇒ダム、湖沼、河川堰、ため池</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0" name="角丸四角形 19"/>
          <p:cNvSpPr/>
          <p:nvPr/>
        </p:nvSpPr>
        <p:spPr>
          <a:xfrm>
            <a:off x="683568" y="1844824"/>
            <a:ext cx="1080120"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a:solidFill>
                  <a:prstClr val="black"/>
                </a:solidFill>
                <a:latin typeface="ＭＳ Ｐゴシック" panose="020B0600070205080204" pitchFamily="50" charset="-128"/>
                <a:ea typeface="ＭＳ Ｐゴシック" panose="020B0600070205080204" pitchFamily="50" charset="-128"/>
              </a:rPr>
              <a:t>導水</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施設</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1" name="右矢印 20"/>
          <p:cNvSpPr/>
          <p:nvPr/>
        </p:nvSpPr>
        <p:spPr>
          <a:xfrm rot="5400000">
            <a:off x="1133618" y="2330878"/>
            <a:ext cx="180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22" name="右矢印 21"/>
          <p:cNvSpPr/>
          <p:nvPr/>
        </p:nvSpPr>
        <p:spPr>
          <a:xfrm rot="5400000">
            <a:off x="1133618" y="3699030"/>
            <a:ext cx="180020" cy="36004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23" name="右矢印 22"/>
          <p:cNvSpPr/>
          <p:nvPr/>
        </p:nvSpPr>
        <p:spPr>
          <a:xfrm rot="5400000">
            <a:off x="1133618" y="4491118"/>
            <a:ext cx="180020" cy="36004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24" name="右矢印 23"/>
          <p:cNvSpPr/>
          <p:nvPr/>
        </p:nvSpPr>
        <p:spPr>
          <a:xfrm rot="5400000">
            <a:off x="1133618" y="5283206"/>
            <a:ext cx="180020" cy="36004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
        <p:nvSpPr>
          <p:cNvPr id="25" name="テキスト ボックス 24"/>
          <p:cNvSpPr txBox="1"/>
          <p:nvPr/>
        </p:nvSpPr>
        <p:spPr>
          <a:xfrm>
            <a:off x="2627784" y="2360493"/>
            <a:ext cx="6192688" cy="492443"/>
          </a:xfrm>
          <a:prstGeom prst="rect">
            <a:avLst/>
          </a:prstGeom>
          <a:noFill/>
        </p:spPr>
        <p:txBody>
          <a:bodyPr wrap="square" rtlCol="0">
            <a:spAutoFit/>
          </a:bodyPr>
          <a:lstStyle/>
          <a:p>
            <a:r>
              <a:rPr lang="ja-JP" altLang="en-US" sz="1300" dirty="0">
                <a:solidFill>
                  <a:prstClr val="black"/>
                </a:solidFill>
                <a:latin typeface="ＭＳ Ｐゴシック" panose="020B0600070205080204" pitchFamily="50" charset="-128"/>
                <a:ea typeface="ＭＳ Ｐゴシック" panose="020B0600070205080204" pitchFamily="50" charset="-128"/>
              </a:rPr>
              <a:t>導水</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施設；取水施設で取り入れた原水を浄水場まで導くための施設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⇒導水管、導水渠（どうすいきょ）、導水ポンプ等</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6" name="テキスト ボックス 25"/>
          <p:cNvSpPr txBox="1"/>
          <p:nvPr/>
        </p:nvSpPr>
        <p:spPr>
          <a:xfrm>
            <a:off x="2627784" y="4057908"/>
            <a:ext cx="6192688" cy="492443"/>
          </a:xfrm>
          <a:prstGeom prst="rect">
            <a:avLst/>
          </a:prstGeom>
          <a:noFill/>
        </p:spPr>
        <p:txBody>
          <a:bodyPr wrap="square" rtlCol="0">
            <a:spAutoFit/>
          </a:bodyPr>
          <a:lstStyle/>
          <a:p>
            <a:r>
              <a:rPr lang="ja-JP" altLang="en-US" sz="1300" dirty="0">
                <a:solidFill>
                  <a:prstClr val="black"/>
                </a:solidFill>
                <a:latin typeface="ＭＳ Ｐゴシック" panose="020B0600070205080204" pitchFamily="50" charset="-128"/>
                <a:ea typeface="ＭＳ Ｐゴシック" panose="020B0600070205080204" pitchFamily="50" charset="-128"/>
              </a:rPr>
              <a:t>送水</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施設；浄水場から配水池まで送水する施設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⇒送水管、</a:t>
            </a:r>
            <a:r>
              <a:rPr lang="ja-JP" altLang="en-US" sz="1300" dirty="0">
                <a:solidFill>
                  <a:prstClr val="black"/>
                </a:solidFill>
                <a:latin typeface="ＭＳ Ｐゴシック" panose="020B0600070205080204" pitchFamily="50" charset="-128"/>
                <a:ea typeface="ＭＳ Ｐゴシック" panose="020B0600070205080204" pitchFamily="50" charset="-128"/>
              </a:rPr>
              <a:t>管路付属設備（ポンプ、バルブ等）</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7" name="テキスト ボックス 26"/>
          <p:cNvSpPr txBox="1"/>
          <p:nvPr/>
        </p:nvSpPr>
        <p:spPr>
          <a:xfrm>
            <a:off x="2627784" y="4725144"/>
            <a:ext cx="6192688" cy="692497"/>
          </a:xfrm>
          <a:prstGeom prst="rect">
            <a:avLst/>
          </a:prstGeom>
          <a:noFill/>
        </p:spPr>
        <p:txBody>
          <a:bodyPr wrap="square" rtlCol="0">
            <a:spAutoFit/>
          </a:bodyPr>
          <a:lstStyle/>
          <a:p>
            <a:r>
              <a:rPr lang="ja-JP" altLang="en-US" sz="1300" dirty="0">
                <a:solidFill>
                  <a:prstClr val="black"/>
                </a:solidFill>
                <a:latin typeface="ＭＳ Ｐゴシック" panose="020B0600070205080204" pitchFamily="50" charset="-128"/>
                <a:ea typeface="ＭＳ Ｐゴシック" panose="020B0600070205080204" pitchFamily="50" charset="-128"/>
              </a:rPr>
              <a:t>配水</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施設；配水池から給水施設まで配水する施設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　　　　　　浄水を貯留、輸送、分配、供給する機能を持つ</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⇒配水池、配水管、管路付属設備（ポンプ、バルブ等）、追塩設備</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28" name="テキスト ボックス 27"/>
          <p:cNvSpPr txBox="1"/>
          <p:nvPr/>
        </p:nvSpPr>
        <p:spPr>
          <a:xfrm>
            <a:off x="2627784" y="2996952"/>
            <a:ext cx="6192688" cy="492443"/>
          </a:xfrm>
          <a:prstGeom prst="rect">
            <a:avLst/>
          </a:prstGeom>
          <a:noFill/>
        </p:spPr>
        <p:txBody>
          <a:bodyPr wrap="square" rtlCol="0">
            <a:spAutoFit/>
          </a:bodyPr>
          <a:lstStyle/>
          <a:p>
            <a:r>
              <a:rPr lang="ja-JP" altLang="en-US" sz="1300" dirty="0">
                <a:solidFill>
                  <a:prstClr val="black"/>
                </a:solidFill>
                <a:latin typeface="ＭＳ Ｐゴシック" panose="020B0600070205080204" pitchFamily="50" charset="-128"/>
                <a:ea typeface="ＭＳ Ｐゴシック" panose="020B0600070205080204" pitchFamily="50" charset="-128"/>
              </a:rPr>
              <a:t>浄水</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施設；原水を飲用可能な水質基準に適合する水（＝浄水）に処理する施設</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⇒原水水質や浄水水質の管理目標等により様々な処理方法がある</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30" name="テキスト ボックス 29"/>
          <p:cNvSpPr txBox="1"/>
          <p:nvPr/>
        </p:nvSpPr>
        <p:spPr>
          <a:xfrm>
            <a:off x="2627784" y="5589240"/>
            <a:ext cx="6192688" cy="1092607"/>
          </a:xfrm>
          <a:prstGeom prst="rect">
            <a:avLst/>
          </a:prstGeom>
          <a:noFill/>
        </p:spPr>
        <p:txBody>
          <a:bodyPr wrap="square" rtlCol="0">
            <a:spAutoFit/>
          </a:bodyPr>
          <a:lstStyle/>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給水装置；需要者に水を供給するために水道事業者の布設した配水管から分岐して</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　　　　　　設けられた給水管及びこれに直結する給水用具</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⇒直結</a:t>
            </a:r>
            <a:r>
              <a:rPr lang="ja-JP" altLang="en-US" sz="1300" dirty="0">
                <a:solidFill>
                  <a:prstClr val="black"/>
                </a:solidFill>
                <a:latin typeface="ＭＳ Ｐゴシック" panose="020B0600070205080204" pitchFamily="50" charset="-128"/>
                <a:ea typeface="ＭＳ Ｐゴシック" panose="020B0600070205080204" pitchFamily="50" charset="-128"/>
              </a:rPr>
              <a:t>する給水</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用具とは、配水管に直結し、有圧のまま給水できる用具まで。</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a:solidFill>
                  <a:prstClr val="black"/>
                </a:solidFill>
                <a:latin typeface="ＭＳ Ｐゴシック" panose="020B0600070205080204" pitchFamily="50" charset="-128"/>
                <a:ea typeface="ＭＳ Ｐゴシック" panose="020B0600070205080204" pitchFamily="50" charset="-128"/>
              </a:rPr>
              <a:t>　</a:t>
            </a:r>
            <a:r>
              <a:rPr lang="ja-JP" altLang="en-US" sz="1300" dirty="0" smtClean="0">
                <a:solidFill>
                  <a:prstClr val="black"/>
                </a:solidFill>
                <a:latin typeface="ＭＳ Ｐゴシック" panose="020B0600070205080204" pitchFamily="50" charset="-128"/>
                <a:ea typeface="ＭＳ Ｐゴシック" panose="020B0600070205080204" pitchFamily="50" charset="-128"/>
              </a:rPr>
              <a:t>　　受水槽で水を受けた以降に布設されている給水管は給水装置ではない。</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a:p>
            <a:r>
              <a:rPr lang="ja-JP" altLang="en-US" sz="1300" dirty="0" smtClean="0">
                <a:solidFill>
                  <a:prstClr val="black"/>
                </a:solidFill>
                <a:latin typeface="ＭＳ Ｐゴシック" panose="020B0600070205080204" pitchFamily="50" charset="-128"/>
                <a:ea typeface="ＭＳ Ｐゴシック" panose="020B0600070205080204" pitchFamily="50" charset="-128"/>
              </a:rPr>
              <a:t>　⇒給水管、水道メーター、受水槽、給水栓等</a:t>
            </a:r>
            <a:endParaRPr lang="en-US" altLang="ja-JP" sz="1300" dirty="0" smtClean="0">
              <a:solidFill>
                <a:prstClr val="black"/>
              </a:solidFill>
              <a:latin typeface="ＭＳ Ｐゴシック" panose="020B0600070205080204" pitchFamily="50" charset="-128"/>
              <a:ea typeface="ＭＳ Ｐゴシック" panose="020B0600070205080204" pitchFamily="50" charset="-128"/>
            </a:endParaRPr>
          </a:p>
        </p:txBody>
      </p:sp>
      <p:sp>
        <p:nvSpPr>
          <p:cNvPr id="37" name="右矢印 36"/>
          <p:cNvSpPr/>
          <p:nvPr/>
        </p:nvSpPr>
        <p:spPr>
          <a:xfrm rot="5400000">
            <a:off x="1133618" y="6075294"/>
            <a:ext cx="180020" cy="36004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prstClr val="white"/>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54191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4016" y="476672"/>
            <a:ext cx="7772400" cy="506487"/>
          </a:xfrm>
        </p:spPr>
        <p:txBody>
          <a:bodyPr>
            <a:noAutofit/>
          </a:bodyPr>
          <a:lstStyle/>
          <a:p>
            <a:r>
              <a:rPr kumimoji="1" lang="ja-JP" altLang="en-US" sz="3200" u="sng" dirty="0" smtClean="0">
                <a:latin typeface="ＭＳ Ｐゴシック" panose="020B0600070205080204" pitchFamily="50" charset="-128"/>
                <a:ea typeface="ＭＳ Ｐゴシック" panose="020B0600070205080204" pitchFamily="50" charset="-128"/>
              </a:rPr>
              <a:t>水道水源の種類</a:t>
            </a:r>
            <a:endParaRPr kumimoji="1" lang="ja-JP" altLang="en-US" sz="3200" u="sng" dirty="0">
              <a:latin typeface="ＭＳ Ｐゴシック" panose="020B0600070205080204" pitchFamily="50" charset="-128"/>
              <a:ea typeface="ＭＳ Ｐゴシック" panose="020B0600070205080204" pitchFamily="50" charset="-128"/>
            </a:endParaRPr>
          </a:p>
        </p:txBody>
      </p:sp>
      <p:sp>
        <p:nvSpPr>
          <p:cNvPr id="12" name="サブタイトル 2"/>
          <p:cNvSpPr txBox="1">
            <a:spLocks/>
          </p:cNvSpPr>
          <p:nvPr/>
        </p:nvSpPr>
        <p:spPr>
          <a:xfrm>
            <a:off x="5292080" y="2996952"/>
            <a:ext cx="3325066" cy="288032"/>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r>
              <a:rPr lang="en-US" altLang="ja-JP" sz="2000" dirty="0" smtClean="0">
                <a:solidFill>
                  <a:prstClr val="black">
                    <a:tint val="75000"/>
                  </a:prstClr>
                </a:solidFill>
                <a:latin typeface="ＭＳ Ｐゴシック" panose="020B0600070205080204" pitchFamily="50" charset="-128"/>
                <a:ea typeface="ＭＳ Ｐゴシック" panose="020B0600070205080204" pitchFamily="50" charset="-128"/>
              </a:rPr>
              <a:t>※</a:t>
            </a:r>
            <a:r>
              <a:rPr lang="ja-JP" altLang="en-US" sz="2000" dirty="0" smtClean="0">
                <a:solidFill>
                  <a:prstClr val="black">
                    <a:tint val="75000"/>
                  </a:prstClr>
                </a:solidFill>
                <a:latin typeface="ＭＳ Ｐゴシック" panose="020B0600070205080204" pitchFamily="50" charset="-128"/>
                <a:ea typeface="ＭＳ Ｐゴシック" panose="020B0600070205080204" pitchFamily="50" charset="-128"/>
              </a:rPr>
              <a:t>ダムによる貯留水（放流水含む）</a:t>
            </a:r>
            <a:endParaRPr lang="en-US" altLang="ja-JP" sz="2000" dirty="0" smtClean="0">
              <a:solidFill>
                <a:prstClr val="black">
                  <a:tint val="75000"/>
                </a:prstClr>
              </a:solidFill>
              <a:latin typeface="ＭＳ Ｐゴシック" panose="020B0600070205080204" pitchFamily="50" charset="-128"/>
              <a:ea typeface="ＭＳ Ｐゴシック" panose="020B0600070205080204" pitchFamily="50" charset="-128"/>
            </a:endParaRPr>
          </a:p>
        </p:txBody>
      </p:sp>
      <p:cxnSp>
        <p:nvCxnSpPr>
          <p:cNvPr id="22" name="直線コネクタ 21"/>
          <p:cNvCxnSpPr/>
          <p:nvPr/>
        </p:nvCxnSpPr>
        <p:spPr>
          <a:xfrm>
            <a:off x="2051720" y="6021288"/>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1619672" y="3636968"/>
            <a:ext cx="720080" cy="805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2051720" y="1704836"/>
            <a:ext cx="0" cy="431645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2051720" y="1700808"/>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3466956" y="1704836"/>
            <a:ext cx="57882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3756370" y="1704836"/>
            <a:ext cx="0" cy="100005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3756370" y="2204864"/>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3756370" y="2704892"/>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3756370" y="3649052"/>
            <a:ext cx="0" cy="17241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756370" y="4797152"/>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a:off x="3756370" y="5373216"/>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3489115" y="3645024"/>
            <a:ext cx="57882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3756370" y="4221088"/>
            <a:ext cx="28803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3465573" y="6021288"/>
            <a:ext cx="578829" cy="0"/>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6" name="オブジェクト 5"/>
          <p:cNvGraphicFramePr>
            <a:graphicFrameLocks noChangeAspect="1"/>
          </p:cNvGraphicFramePr>
          <p:nvPr>
            <p:extLst>
              <p:ext uri="{D42A27DB-BD31-4B8C-83A1-F6EECF244321}">
                <p14:modId xmlns:p14="http://schemas.microsoft.com/office/powerpoint/2010/main" val="4048802266"/>
              </p:ext>
            </p:extLst>
          </p:nvPr>
        </p:nvGraphicFramePr>
        <p:xfrm>
          <a:off x="895350" y="3210744"/>
          <a:ext cx="850900" cy="722312"/>
        </p:xfrm>
        <a:graphic>
          <a:graphicData uri="http://schemas.openxmlformats.org/presentationml/2006/ole">
            <mc:AlternateContent xmlns:mc="http://schemas.openxmlformats.org/markup-compatibility/2006">
              <mc:Choice xmlns:v="urn:schemas-microsoft-com:vml" Requires="v">
                <p:oleObj spid="_x0000_s3204" name="文書" r:id="rId3" imgW="854757" imgH="724500" progId="Word.Document.12">
                  <p:embed/>
                </p:oleObj>
              </mc:Choice>
              <mc:Fallback>
                <p:oleObj name="文書" r:id="rId3" imgW="854757" imgH="724500" progId="Word.Document.12">
                  <p:embed/>
                  <p:pic>
                    <p:nvPicPr>
                      <p:cNvPr id="0" name=""/>
                      <p:cNvPicPr/>
                      <p:nvPr/>
                    </p:nvPicPr>
                    <p:blipFill>
                      <a:blip r:embed="rId4"/>
                      <a:stretch>
                        <a:fillRect/>
                      </a:stretch>
                    </p:blipFill>
                    <p:spPr>
                      <a:xfrm>
                        <a:off x="895350" y="3210744"/>
                        <a:ext cx="850900" cy="722312"/>
                      </a:xfrm>
                      <a:prstGeom prst="rect">
                        <a:avLst/>
                      </a:prstGeom>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1858939672"/>
              </p:ext>
            </p:extLst>
          </p:nvPr>
        </p:nvGraphicFramePr>
        <p:xfrm>
          <a:off x="2414588" y="1271588"/>
          <a:ext cx="1206500" cy="712787"/>
        </p:xfrm>
        <a:graphic>
          <a:graphicData uri="http://schemas.openxmlformats.org/presentationml/2006/ole">
            <mc:AlternateContent xmlns:mc="http://schemas.openxmlformats.org/markup-compatibility/2006">
              <mc:Choice xmlns:v="urn:schemas-microsoft-com:vml" Requires="v">
                <p:oleObj spid="_x0000_s3205" name="文書" r:id="rId5" imgW="1220396" imgH="724500" progId="Word.Document.12">
                  <p:embed/>
                </p:oleObj>
              </mc:Choice>
              <mc:Fallback>
                <p:oleObj name="文書" r:id="rId5" imgW="1220396" imgH="724500" progId="Word.Document.12">
                  <p:embed/>
                  <p:pic>
                    <p:nvPicPr>
                      <p:cNvPr id="0" name=""/>
                      <p:cNvPicPr/>
                      <p:nvPr/>
                    </p:nvPicPr>
                    <p:blipFill>
                      <a:blip r:embed="rId6"/>
                      <a:stretch>
                        <a:fillRect/>
                      </a:stretch>
                    </p:blipFill>
                    <p:spPr>
                      <a:xfrm>
                        <a:off x="2414588" y="1271588"/>
                        <a:ext cx="1206500" cy="712787"/>
                      </a:xfrm>
                      <a:prstGeom prst="rect">
                        <a:avLst/>
                      </a:prstGeom>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852641259"/>
              </p:ext>
            </p:extLst>
          </p:nvPr>
        </p:nvGraphicFramePr>
        <p:xfrm>
          <a:off x="2414588" y="3212976"/>
          <a:ext cx="1169987" cy="712788"/>
        </p:xfrm>
        <a:graphic>
          <a:graphicData uri="http://schemas.openxmlformats.org/presentationml/2006/ole">
            <mc:AlternateContent xmlns:mc="http://schemas.openxmlformats.org/markup-compatibility/2006">
              <mc:Choice xmlns:v="urn:schemas-microsoft-com:vml" Requires="v">
                <p:oleObj spid="_x0000_s3206" name="文書" r:id="rId7" imgW="1183965" imgH="724500" progId="Word.Document.12">
                  <p:embed/>
                </p:oleObj>
              </mc:Choice>
              <mc:Fallback>
                <p:oleObj name="文書" r:id="rId7" imgW="1183965" imgH="724500" progId="Word.Document.12">
                  <p:embed/>
                  <p:pic>
                    <p:nvPicPr>
                      <p:cNvPr id="0" name=""/>
                      <p:cNvPicPr/>
                      <p:nvPr/>
                    </p:nvPicPr>
                    <p:blipFill>
                      <a:blip r:embed="rId8"/>
                      <a:stretch>
                        <a:fillRect/>
                      </a:stretch>
                    </p:blipFill>
                    <p:spPr>
                      <a:xfrm>
                        <a:off x="2414588" y="3212976"/>
                        <a:ext cx="1169987" cy="712788"/>
                      </a:xfrm>
                      <a:prstGeom prst="rect">
                        <a:avLst/>
                      </a:prstGeom>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877115895"/>
              </p:ext>
            </p:extLst>
          </p:nvPr>
        </p:nvGraphicFramePr>
        <p:xfrm>
          <a:off x="2411760" y="5787033"/>
          <a:ext cx="1195387" cy="522287"/>
        </p:xfrm>
        <a:graphic>
          <a:graphicData uri="http://schemas.openxmlformats.org/presentationml/2006/ole">
            <mc:AlternateContent xmlns:mc="http://schemas.openxmlformats.org/markup-compatibility/2006">
              <mc:Choice xmlns:v="urn:schemas-microsoft-com:vml" Requires="v">
                <p:oleObj spid="_x0000_s3207" name="文書" r:id="rId9" imgW="1195758" imgH="522909" progId="Word.Document.12">
                  <p:embed/>
                </p:oleObj>
              </mc:Choice>
              <mc:Fallback>
                <p:oleObj name="文書" r:id="rId9" imgW="1195758" imgH="522909" progId="Word.Document.12">
                  <p:embed/>
                  <p:pic>
                    <p:nvPicPr>
                      <p:cNvPr id="0" name=""/>
                      <p:cNvPicPr/>
                      <p:nvPr/>
                    </p:nvPicPr>
                    <p:blipFill>
                      <a:blip r:embed="rId10"/>
                      <a:stretch>
                        <a:fillRect/>
                      </a:stretch>
                    </p:blipFill>
                    <p:spPr>
                      <a:xfrm>
                        <a:off x="2411760" y="5787033"/>
                        <a:ext cx="1195387" cy="522287"/>
                      </a:xfrm>
                      <a:prstGeom prst="rect">
                        <a:avLst/>
                      </a:prstGeom>
                    </p:spPr>
                  </p:pic>
                </p:oleObj>
              </mc:Fallback>
            </mc:AlternateContent>
          </a:graphicData>
        </a:graphic>
      </p:graphicFrame>
      <p:graphicFrame>
        <p:nvGraphicFramePr>
          <p:cNvPr id="10" name="オブジェクト 9"/>
          <p:cNvGraphicFramePr>
            <a:graphicFrameLocks noChangeAspect="1"/>
          </p:cNvGraphicFramePr>
          <p:nvPr>
            <p:extLst>
              <p:ext uri="{D42A27DB-BD31-4B8C-83A1-F6EECF244321}">
                <p14:modId xmlns:p14="http://schemas.microsoft.com/office/powerpoint/2010/main" val="2442975963"/>
              </p:ext>
            </p:extLst>
          </p:nvPr>
        </p:nvGraphicFramePr>
        <p:xfrm>
          <a:off x="4160838" y="1291481"/>
          <a:ext cx="2852737" cy="841375"/>
        </p:xfrm>
        <a:graphic>
          <a:graphicData uri="http://schemas.openxmlformats.org/presentationml/2006/ole">
            <mc:AlternateContent xmlns:mc="http://schemas.openxmlformats.org/markup-compatibility/2006">
              <mc:Choice xmlns:v="urn:schemas-microsoft-com:vml" Requires="v">
                <p:oleObj spid="_x0000_s3208" name="文書" r:id="rId11" imgW="2901520" imgH="852162" progId="Word.Document.12">
                  <p:embed/>
                </p:oleObj>
              </mc:Choice>
              <mc:Fallback>
                <p:oleObj name="文書" r:id="rId11" imgW="2901520" imgH="852162" progId="Word.Document.12">
                  <p:embed/>
                  <p:pic>
                    <p:nvPicPr>
                      <p:cNvPr id="0" name=""/>
                      <p:cNvPicPr/>
                      <p:nvPr/>
                    </p:nvPicPr>
                    <p:blipFill>
                      <a:blip r:embed="rId12"/>
                      <a:stretch>
                        <a:fillRect/>
                      </a:stretch>
                    </p:blipFill>
                    <p:spPr>
                      <a:xfrm>
                        <a:off x="4160838" y="1291481"/>
                        <a:ext cx="2852737" cy="841375"/>
                      </a:xfrm>
                      <a:prstGeom prst="rect">
                        <a:avLst/>
                      </a:prstGeom>
                    </p:spPr>
                  </p:pic>
                </p:oleObj>
              </mc:Fallback>
            </mc:AlternateContent>
          </a:graphicData>
        </a:graphic>
      </p:graphicFrame>
      <p:graphicFrame>
        <p:nvGraphicFramePr>
          <p:cNvPr id="11" name="オブジェクト 10"/>
          <p:cNvGraphicFramePr>
            <a:graphicFrameLocks noChangeAspect="1"/>
          </p:cNvGraphicFramePr>
          <p:nvPr>
            <p:extLst>
              <p:ext uri="{D42A27DB-BD31-4B8C-83A1-F6EECF244321}">
                <p14:modId xmlns:p14="http://schemas.microsoft.com/office/powerpoint/2010/main" val="3716114805"/>
              </p:ext>
            </p:extLst>
          </p:nvPr>
        </p:nvGraphicFramePr>
        <p:xfrm>
          <a:off x="4178300" y="1844824"/>
          <a:ext cx="1098550" cy="685800"/>
        </p:xfrm>
        <a:graphic>
          <a:graphicData uri="http://schemas.openxmlformats.org/presentationml/2006/ole">
            <mc:AlternateContent xmlns:mc="http://schemas.openxmlformats.org/markup-compatibility/2006">
              <mc:Choice xmlns:v="urn:schemas-microsoft-com:vml" Requires="v">
                <p:oleObj spid="_x0000_s3209" name="文書" r:id="rId13" imgW="1109131" imgH="696732" progId="Word.Document.12">
                  <p:embed/>
                </p:oleObj>
              </mc:Choice>
              <mc:Fallback>
                <p:oleObj name="文書" r:id="rId13" imgW="1109131" imgH="696732" progId="Word.Document.12">
                  <p:embed/>
                  <p:pic>
                    <p:nvPicPr>
                      <p:cNvPr id="0" name=""/>
                      <p:cNvPicPr/>
                      <p:nvPr/>
                    </p:nvPicPr>
                    <p:blipFill>
                      <a:blip r:embed="rId14"/>
                      <a:stretch>
                        <a:fillRect/>
                      </a:stretch>
                    </p:blipFill>
                    <p:spPr>
                      <a:xfrm>
                        <a:off x="4178300" y="1844824"/>
                        <a:ext cx="1098550" cy="685800"/>
                      </a:xfrm>
                      <a:prstGeom prst="rect">
                        <a:avLst/>
                      </a:prstGeom>
                    </p:spPr>
                  </p:pic>
                </p:oleObj>
              </mc:Fallback>
            </mc:AlternateContent>
          </a:graphicData>
        </a:graphic>
      </p:graphicFrame>
      <p:graphicFrame>
        <p:nvGraphicFramePr>
          <p:cNvPr id="13" name="オブジェクト 12"/>
          <p:cNvGraphicFramePr>
            <a:graphicFrameLocks noChangeAspect="1"/>
          </p:cNvGraphicFramePr>
          <p:nvPr>
            <p:extLst>
              <p:ext uri="{D42A27DB-BD31-4B8C-83A1-F6EECF244321}">
                <p14:modId xmlns:p14="http://schemas.microsoft.com/office/powerpoint/2010/main" val="3274416376"/>
              </p:ext>
            </p:extLst>
          </p:nvPr>
        </p:nvGraphicFramePr>
        <p:xfrm>
          <a:off x="4210968" y="2390081"/>
          <a:ext cx="2881312" cy="750887"/>
        </p:xfrm>
        <a:graphic>
          <a:graphicData uri="http://schemas.openxmlformats.org/presentationml/2006/ole">
            <mc:AlternateContent xmlns:mc="http://schemas.openxmlformats.org/markup-compatibility/2006">
              <mc:Choice xmlns:v="urn:schemas-microsoft-com:vml" Requires="v">
                <p:oleObj spid="_x0000_s3210" name="文書" r:id="rId15" imgW="2884492" imgH="751907" progId="Word.Document.12">
                  <p:embed/>
                </p:oleObj>
              </mc:Choice>
              <mc:Fallback>
                <p:oleObj name="文書" r:id="rId15" imgW="2884492" imgH="751907" progId="Word.Document.12">
                  <p:embed/>
                  <p:pic>
                    <p:nvPicPr>
                      <p:cNvPr id="0" name=""/>
                      <p:cNvPicPr/>
                      <p:nvPr/>
                    </p:nvPicPr>
                    <p:blipFill>
                      <a:blip r:embed="rId16"/>
                      <a:stretch>
                        <a:fillRect/>
                      </a:stretch>
                    </p:blipFill>
                    <p:spPr>
                      <a:xfrm>
                        <a:off x="4210968" y="2390081"/>
                        <a:ext cx="2881312" cy="750887"/>
                      </a:xfrm>
                      <a:prstGeom prst="rect">
                        <a:avLst/>
                      </a:prstGeom>
                    </p:spPr>
                  </p:pic>
                </p:oleObj>
              </mc:Fallback>
            </mc:AlternateContent>
          </a:graphicData>
        </a:graphic>
      </p:graphicFrame>
      <p:graphicFrame>
        <p:nvGraphicFramePr>
          <p:cNvPr id="14" name="オブジェクト 13"/>
          <p:cNvGraphicFramePr>
            <a:graphicFrameLocks noChangeAspect="1"/>
          </p:cNvGraphicFramePr>
          <p:nvPr>
            <p:extLst>
              <p:ext uri="{D42A27DB-BD31-4B8C-83A1-F6EECF244321}">
                <p14:modId xmlns:p14="http://schemas.microsoft.com/office/powerpoint/2010/main" val="4180416659"/>
              </p:ext>
            </p:extLst>
          </p:nvPr>
        </p:nvGraphicFramePr>
        <p:xfrm>
          <a:off x="4146029" y="3256781"/>
          <a:ext cx="1362075" cy="676275"/>
        </p:xfrm>
        <a:graphic>
          <a:graphicData uri="http://schemas.openxmlformats.org/presentationml/2006/ole">
            <mc:AlternateContent xmlns:mc="http://schemas.openxmlformats.org/markup-compatibility/2006">
              <mc:Choice xmlns:v="urn:schemas-microsoft-com:vml" Requires="v">
                <p:oleObj spid="_x0000_s3211" name="文書" r:id="rId17" imgW="1381150" imgH="687716" progId="Word.Document.12">
                  <p:embed/>
                </p:oleObj>
              </mc:Choice>
              <mc:Fallback>
                <p:oleObj name="文書" r:id="rId17" imgW="1381150" imgH="687716" progId="Word.Document.12">
                  <p:embed/>
                  <p:pic>
                    <p:nvPicPr>
                      <p:cNvPr id="0" name=""/>
                      <p:cNvPicPr/>
                      <p:nvPr/>
                    </p:nvPicPr>
                    <p:blipFill>
                      <a:blip r:embed="rId18"/>
                      <a:stretch>
                        <a:fillRect/>
                      </a:stretch>
                    </p:blipFill>
                    <p:spPr>
                      <a:xfrm>
                        <a:off x="4146029" y="3256781"/>
                        <a:ext cx="1362075" cy="676275"/>
                      </a:xfrm>
                      <a:prstGeom prst="rect">
                        <a:avLst/>
                      </a:prstGeom>
                    </p:spPr>
                  </p:pic>
                </p:oleObj>
              </mc:Fallback>
            </mc:AlternateContent>
          </a:graphicData>
        </a:graphic>
      </p:graphicFrame>
      <p:graphicFrame>
        <p:nvGraphicFramePr>
          <p:cNvPr id="15" name="オブジェクト 14"/>
          <p:cNvGraphicFramePr>
            <a:graphicFrameLocks noChangeAspect="1"/>
          </p:cNvGraphicFramePr>
          <p:nvPr>
            <p:extLst>
              <p:ext uri="{D42A27DB-BD31-4B8C-83A1-F6EECF244321}">
                <p14:modId xmlns:p14="http://schemas.microsoft.com/office/powerpoint/2010/main" val="1542767792"/>
              </p:ext>
            </p:extLst>
          </p:nvPr>
        </p:nvGraphicFramePr>
        <p:xfrm>
          <a:off x="4209752" y="3857798"/>
          <a:ext cx="3530600" cy="795338"/>
        </p:xfrm>
        <a:graphic>
          <a:graphicData uri="http://schemas.openxmlformats.org/presentationml/2006/ole">
            <mc:AlternateContent xmlns:mc="http://schemas.openxmlformats.org/markup-compatibility/2006">
              <mc:Choice xmlns:v="urn:schemas-microsoft-com:vml" Requires="v">
                <p:oleObj spid="_x0000_s3212" name="文書" r:id="rId19" imgW="3557496" imgH="797707" progId="Word.Document.12">
                  <p:embed/>
                </p:oleObj>
              </mc:Choice>
              <mc:Fallback>
                <p:oleObj name="文書" r:id="rId19" imgW="3557496" imgH="797707" progId="Word.Document.12">
                  <p:embed/>
                  <p:pic>
                    <p:nvPicPr>
                      <p:cNvPr id="0" name=""/>
                      <p:cNvPicPr/>
                      <p:nvPr/>
                    </p:nvPicPr>
                    <p:blipFill>
                      <a:blip r:embed="rId20"/>
                      <a:stretch>
                        <a:fillRect/>
                      </a:stretch>
                    </p:blipFill>
                    <p:spPr>
                      <a:xfrm>
                        <a:off x="4209752" y="3857798"/>
                        <a:ext cx="3530600" cy="795338"/>
                      </a:xfrm>
                      <a:prstGeom prst="rect">
                        <a:avLst/>
                      </a:prstGeom>
                    </p:spPr>
                  </p:pic>
                </p:oleObj>
              </mc:Fallback>
            </mc:AlternateContent>
          </a:graphicData>
        </a:graphic>
      </p:graphicFrame>
      <p:graphicFrame>
        <p:nvGraphicFramePr>
          <p:cNvPr id="16" name="オブジェクト 15"/>
          <p:cNvGraphicFramePr>
            <a:graphicFrameLocks noChangeAspect="1"/>
          </p:cNvGraphicFramePr>
          <p:nvPr>
            <p:extLst>
              <p:ext uri="{D42A27DB-BD31-4B8C-83A1-F6EECF244321}">
                <p14:modId xmlns:p14="http://schemas.microsoft.com/office/powerpoint/2010/main" val="1511818173"/>
              </p:ext>
            </p:extLst>
          </p:nvPr>
        </p:nvGraphicFramePr>
        <p:xfrm>
          <a:off x="4211960" y="4387255"/>
          <a:ext cx="3490912" cy="769937"/>
        </p:xfrm>
        <a:graphic>
          <a:graphicData uri="http://schemas.openxmlformats.org/presentationml/2006/ole">
            <mc:AlternateContent xmlns:mc="http://schemas.openxmlformats.org/markup-compatibility/2006">
              <mc:Choice xmlns:v="urn:schemas-microsoft-com:vml" Requires="v">
                <p:oleObj spid="_x0000_s3213" name="文書" r:id="rId21" imgW="3490633" imgH="770299" progId="Word.Document.12">
                  <p:embed/>
                </p:oleObj>
              </mc:Choice>
              <mc:Fallback>
                <p:oleObj name="文書" r:id="rId21" imgW="3490633" imgH="770299" progId="Word.Document.12">
                  <p:embed/>
                  <p:pic>
                    <p:nvPicPr>
                      <p:cNvPr id="0" name=""/>
                      <p:cNvPicPr/>
                      <p:nvPr/>
                    </p:nvPicPr>
                    <p:blipFill>
                      <a:blip r:embed="rId22"/>
                      <a:stretch>
                        <a:fillRect/>
                      </a:stretch>
                    </p:blipFill>
                    <p:spPr>
                      <a:xfrm>
                        <a:off x="4211960" y="4387255"/>
                        <a:ext cx="3490912" cy="769937"/>
                      </a:xfrm>
                      <a:prstGeom prst="rect">
                        <a:avLst/>
                      </a:prstGeom>
                    </p:spPr>
                  </p:pic>
                </p:oleObj>
              </mc:Fallback>
            </mc:AlternateContent>
          </a:graphicData>
        </a:graphic>
      </p:graphicFrame>
      <p:graphicFrame>
        <p:nvGraphicFramePr>
          <p:cNvPr id="18" name="オブジェクト 17"/>
          <p:cNvGraphicFramePr>
            <a:graphicFrameLocks noChangeAspect="1"/>
          </p:cNvGraphicFramePr>
          <p:nvPr>
            <p:extLst>
              <p:ext uri="{D42A27DB-BD31-4B8C-83A1-F6EECF244321}">
                <p14:modId xmlns:p14="http://schemas.microsoft.com/office/powerpoint/2010/main" val="1540974808"/>
              </p:ext>
            </p:extLst>
          </p:nvPr>
        </p:nvGraphicFramePr>
        <p:xfrm>
          <a:off x="4211960" y="4998814"/>
          <a:ext cx="927100" cy="806450"/>
        </p:xfrm>
        <a:graphic>
          <a:graphicData uri="http://schemas.openxmlformats.org/presentationml/2006/ole">
            <mc:AlternateContent xmlns:mc="http://schemas.openxmlformats.org/markup-compatibility/2006">
              <mc:Choice xmlns:v="urn:schemas-microsoft-com:vml" Requires="v">
                <p:oleObj spid="_x0000_s3214" name="文書" r:id="rId23" imgW="926470" imgH="807083" progId="Word.Document.12">
                  <p:embed/>
                </p:oleObj>
              </mc:Choice>
              <mc:Fallback>
                <p:oleObj name="文書" r:id="rId23" imgW="926470" imgH="807083" progId="Word.Document.12">
                  <p:embed/>
                  <p:pic>
                    <p:nvPicPr>
                      <p:cNvPr id="0" name=""/>
                      <p:cNvPicPr/>
                      <p:nvPr/>
                    </p:nvPicPr>
                    <p:blipFill>
                      <a:blip r:embed="rId24"/>
                      <a:stretch>
                        <a:fillRect/>
                      </a:stretch>
                    </p:blipFill>
                    <p:spPr>
                      <a:xfrm>
                        <a:off x="4211960" y="4998814"/>
                        <a:ext cx="927100" cy="806450"/>
                      </a:xfrm>
                      <a:prstGeom prst="rect">
                        <a:avLst/>
                      </a:prstGeom>
                    </p:spPr>
                  </p:pic>
                </p:oleObj>
              </mc:Fallback>
            </mc:AlternateContent>
          </a:graphicData>
        </a:graphic>
      </p:graphicFrame>
      <p:graphicFrame>
        <p:nvGraphicFramePr>
          <p:cNvPr id="20" name="オブジェクト 19"/>
          <p:cNvGraphicFramePr>
            <a:graphicFrameLocks noChangeAspect="1"/>
          </p:cNvGraphicFramePr>
          <p:nvPr>
            <p:extLst>
              <p:ext uri="{D42A27DB-BD31-4B8C-83A1-F6EECF244321}">
                <p14:modId xmlns:p14="http://schemas.microsoft.com/office/powerpoint/2010/main" val="3978535259"/>
              </p:ext>
            </p:extLst>
          </p:nvPr>
        </p:nvGraphicFramePr>
        <p:xfrm>
          <a:off x="4211960" y="5796557"/>
          <a:ext cx="2765425" cy="512763"/>
        </p:xfrm>
        <a:graphic>
          <a:graphicData uri="http://schemas.openxmlformats.org/presentationml/2006/ole">
            <mc:AlternateContent xmlns:mc="http://schemas.openxmlformats.org/markup-compatibility/2006">
              <mc:Choice xmlns:v="urn:schemas-microsoft-com:vml" Requires="v">
                <p:oleObj spid="_x0000_s3215" name="文書" r:id="rId25" imgW="2765390" imgH="513533" progId="Word.Document.12">
                  <p:embed/>
                </p:oleObj>
              </mc:Choice>
              <mc:Fallback>
                <p:oleObj name="文書" r:id="rId25" imgW="2765390" imgH="513533" progId="Word.Document.12">
                  <p:embed/>
                  <p:pic>
                    <p:nvPicPr>
                      <p:cNvPr id="0" name=""/>
                      <p:cNvPicPr/>
                      <p:nvPr/>
                    </p:nvPicPr>
                    <p:blipFill>
                      <a:blip r:embed="rId26"/>
                      <a:stretch>
                        <a:fillRect/>
                      </a:stretch>
                    </p:blipFill>
                    <p:spPr>
                      <a:xfrm>
                        <a:off x="4211960" y="5796557"/>
                        <a:ext cx="2765425" cy="512763"/>
                      </a:xfrm>
                      <a:prstGeom prst="rect">
                        <a:avLst/>
                      </a:prstGeom>
                    </p:spPr>
                  </p:pic>
                </p:oleObj>
              </mc:Fallback>
            </mc:AlternateContent>
          </a:graphicData>
        </a:graphic>
      </p:graphicFrame>
      <p:graphicFrame>
        <p:nvGraphicFramePr>
          <p:cNvPr id="5" name="オブジェクト 4"/>
          <p:cNvGraphicFramePr>
            <a:graphicFrameLocks noChangeAspect="1"/>
          </p:cNvGraphicFramePr>
          <p:nvPr>
            <p:extLst>
              <p:ext uri="{D42A27DB-BD31-4B8C-83A1-F6EECF244321}">
                <p14:modId xmlns:p14="http://schemas.microsoft.com/office/powerpoint/2010/main" val="1310768941"/>
              </p:ext>
            </p:extLst>
          </p:nvPr>
        </p:nvGraphicFramePr>
        <p:xfrm>
          <a:off x="2286645" y="1805509"/>
          <a:ext cx="1565275" cy="687387"/>
        </p:xfrm>
        <a:graphic>
          <a:graphicData uri="http://schemas.openxmlformats.org/presentationml/2006/ole">
            <mc:AlternateContent xmlns:mc="http://schemas.openxmlformats.org/markup-compatibility/2006">
              <mc:Choice xmlns:v="urn:schemas-microsoft-com:vml" Requires="v">
                <p:oleObj spid="_x0000_s3216" name="文書" r:id="rId27" imgW="1566050" imgH="686995" progId="Word.Document.12">
                  <p:embed/>
                </p:oleObj>
              </mc:Choice>
              <mc:Fallback>
                <p:oleObj name="文書" r:id="rId27" imgW="1566050" imgH="686995" progId="Word.Document.12">
                  <p:embed/>
                  <p:pic>
                    <p:nvPicPr>
                      <p:cNvPr id="0" name=""/>
                      <p:cNvPicPr/>
                      <p:nvPr/>
                    </p:nvPicPr>
                    <p:blipFill>
                      <a:blip r:embed="rId28"/>
                      <a:stretch>
                        <a:fillRect/>
                      </a:stretch>
                    </p:blipFill>
                    <p:spPr>
                      <a:xfrm>
                        <a:off x="2286645" y="1805509"/>
                        <a:ext cx="1565275" cy="687387"/>
                      </a:xfrm>
                      <a:prstGeom prst="rect">
                        <a:avLst/>
                      </a:prstGeom>
                    </p:spPr>
                  </p:pic>
                </p:oleObj>
              </mc:Fallback>
            </mc:AlternateContent>
          </a:graphicData>
        </a:graphic>
      </p:graphicFrame>
    </p:spTree>
    <p:extLst>
      <p:ext uri="{BB962C8B-B14F-4D97-AF65-F5344CB8AC3E}">
        <p14:creationId xmlns:p14="http://schemas.microsoft.com/office/powerpoint/2010/main" val="2477030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フローチャート: 処理 39"/>
          <p:cNvSpPr/>
          <p:nvPr/>
        </p:nvSpPr>
        <p:spPr>
          <a:xfrm>
            <a:off x="1187624" y="2204863"/>
            <a:ext cx="6912768" cy="903451"/>
          </a:xfrm>
          <a:prstGeom prst="flowChartProcess">
            <a:avLst/>
          </a:prstGeom>
          <a:pattFill prst="lgConfetti">
            <a:fgClr>
              <a:schemeClr val="accent1"/>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2" name="フローチャート: 処理 1"/>
          <p:cNvSpPr/>
          <p:nvPr/>
        </p:nvSpPr>
        <p:spPr>
          <a:xfrm>
            <a:off x="1187624" y="1412775"/>
            <a:ext cx="6912768" cy="787363"/>
          </a:xfrm>
          <a:prstGeom prst="flowChartProcess">
            <a:avLst/>
          </a:prstGeom>
          <a:pattFill prst="pct5">
            <a:fgClr>
              <a:schemeClr val="accent1"/>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endParaRPr>
          </a:p>
        </p:txBody>
      </p:sp>
      <p:sp>
        <p:nvSpPr>
          <p:cNvPr id="3" name="フローチャート: 処理 2"/>
          <p:cNvSpPr/>
          <p:nvPr/>
        </p:nvSpPr>
        <p:spPr>
          <a:xfrm>
            <a:off x="1187624" y="2780928"/>
            <a:ext cx="6912768" cy="1008112"/>
          </a:xfrm>
          <a:prstGeom prst="flowChartProcess">
            <a:avLst/>
          </a:prstGeom>
          <a:pattFill prst="ltUpDiag">
            <a:fgClr>
              <a:schemeClr val="accent6">
                <a:lumMod val="75000"/>
              </a:schemeClr>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4" name="フローチャート: 処理 3"/>
          <p:cNvSpPr/>
          <p:nvPr/>
        </p:nvSpPr>
        <p:spPr>
          <a:xfrm>
            <a:off x="1187624" y="3429080"/>
            <a:ext cx="6912768" cy="1120124"/>
          </a:xfrm>
          <a:prstGeom prst="flowChartProcess">
            <a:avLst/>
          </a:prstGeom>
          <a:pattFill prst="pct40">
            <a:fgClr>
              <a:schemeClr val="accent1"/>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5" name="フローチャート: 処理 4"/>
          <p:cNvSpPr/>
          <p:nvPr/>
        </p:nvSpPr>
        <p:spPr>
          <a:xfrm>
            <a:off x="1187624" y="4149080"/>
            <a:ext cx="6912768" cy="1008112"/>
          </a:xfrm>
          <a:prstGeom prst="flowChartProcess">
            <a:avLst/>
          </a:prstGeom>
          <a:pattFill prst="ltUpDiag">
            <a:fgClr>
              <a:schemeClr val="accent6">
                <a:lumMod val="75000"/>
              </a:schemeClr>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6" name="フローチャート: 処理 5"/>
          <p:cNvSpPr/>
          <p:nvPr/>
        </p:nvSpPr>
        <p:spPr>
          <a:xfrm>
            <a:off x="1187624" y="4797152"/>
            <a:ext cx="6912768" cy="1120124"/>
          </a:xfrm>
          <a:prstGeom prst="flowChartProcess">
            <a:avLst/>
          </a:prstGeom>
          <a:pattFill prst="pct40">
            <a:fgClr>
              <a:schemeClr val="accent1"/>
            </a:fgClr>
            <a:bgClr>
              <a:schemeClr val="bg1"/>
            </a:bgClr>
          </a:patt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sp>
        <p:nvSpPr>
          <p:cNvPr id="7" name="フローチャート: 処理 6"/>
          <p:cNvSpPr/>
          <p:nvPr/>
        </p:nvSpPr>
        <p:spPr>
          <a:xfrm>
            <a:off x="1187624" y="5517232"/>
            <a:ext cx="6912768" cy="1008112"/>
          </a:xfrm>
          <a:prstGeom prst="flowChartProcess">
            <a:avLst/>
          </a:prstGeom>
          <a:solidFill>
            <a:schemeClr val="accent6">
              <a:lumMod val="75000"/>
            </a:schemeClr>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solidFill>
                <a:prstClr val="black"/>
              </a:solidFill>
            </a:endParaRPr>
          </a:p>
        </p:txBody>
      </p:sp>
      <p:cxnSp>
        <p:nvCxnSpPr>
          <p:cNvPr id="9" name="直線コネクタ 8"/>
          <p:cNvCxnSpPr/>
          <p:nvPr/>
        </p:nvCxnSpPr>
        <p:spPr>
          <a:xfrm>
            <a:off x="1187624" y="1412776"/>
            <a:ext cx="6913536"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円柱 9"/>
          <p:cNvSpPr/>
          <p:nvPr/>
        </p:nvSpPr>
        <p:spPr>
          <a:xfrm>
            <a:off x="3131840" y="1052735"/>
            <a:ext cx="650686" cy="1733309"/>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円柱 10"/>
          <p:cNvSpPr/>
          <p:nvPr/>
        </p:nvSpPr>
        <p:spPr>
          <a:xfrm>
            <a:off x="5652120" y="1052735"/>
            <a:ext cx="650686" cy="4464497"/>
          </a:xfrm>
          <a:prstGeom prst="ca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cxnSp>
        <p:nvCxnSpPr>
          <p:cNvPr id="12" name="直線コネクタ 11"/>
          <p:cNvCxnSpPr/>
          <p:nvPr/>
        </p:nvCxnSpPr>
        <p:spPr>
          <a:xfrm>
            <a:off x="1187624" y="2204864"/>
            <a:ext cx="6913536"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5641848" y="3501008"/>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5652120" y="3645024"/>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652120" y="3933056"/>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5652120" y="3789040"/>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5652120" y="4869160"/>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5652120" y="5157192"/>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5652120" y="5013176"/>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5652120" y="5301208"/>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5652120" y="5445224"/>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5652120" y="4077072"/>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3121568" y="2276872"/>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131840" y="2420888"/>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131840" y="2708920"/>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131840" y="2564904"/>
            <a:ext cx="65068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フローチャート: 処理 28"/>
          <p:cNvSpPr/>
          <p:nvPr/>
        </p:nvSpPr>
        <p:spPr>
          <a:xfrm>
            <a:off x="2987824" y="404663"/>
            <a:ext cx="1057364" cy="504057"/>
          </a:xfrm>
          <a:prstGeom prst="flowChartProcess">
            <a:avLst/>
          </a:prstGeom>
          <a:solidFill>
            <a:schemeClr val="bg1"/>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prstClr val="black"/>
                </a:solidFill>
              </a:rPr>
              <a:t>浅井戸</a:t>
            </a:r>
            <a:endParaRPr lang="ja-JP" altLang="en-US" b="1" dirty="0">
              <a:solidFill>
                <a:prstClr val="black"/>
              </a:solidFill>
            </a:endParaRPr>
          </a:p>
        </p:txBody>
      </p:sp>
      <p:sp>
        <p:nvSpPr>
          <p:cNvPr id="30" name="フローチャート: 処理 29"/>
          <p:cNvSpPr/>
          <p:nvPr/>
        </p:nvSpPr>
        <p:spPr>
          <a:xfrm>
            <a:off x="5436096" y="404663"/>
            <a:ext cx="1057364" cy="504057"/>
          </a:xfrm>
          <a:prstGeom prst="flowChartProcess">
            <a:avLst/>
          </a:prstGeom>
          <a:solidFill>
            <a:schemeClr val="bg1"/>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prstClr val="black"/>
                </a:solidFill>
              </a:rPr>
              <a:t>深</a:t>
            </a:r>
            <a:r>
              <a:rPr lang="ja-JP" altLang="en-US" b="1" dirty="0" smtClean="0">
                <a:solidFill>
                  <a:prstClr val="black"/>
                </a:solidFill>
              </a:rPr>
              <a:t>井戸</a:t>
            </a:r>
            <a:endParaRPr lang="ja-JP" altLang="en-US" b="1" dirty="0">
              <a:solidFill>
                <a:prstClr val="black"/>
              </a:solidFill>
            </a:endParaRPr>
          </a:p>
        </p:txBody>
      </p:sp>
      <p:sp>
        <p:nvSpPr>
          <p:cNvPr id="31" name="テキスト ボックス 30"/>
          <p:cNvSpPr txBox="1"/>
          <p:nvPr/>
        </p:nvSpPr>
        <p:spPr>
          <a:xfrm>
            <a:off x="1227800" y="1010504"/>
            <a:ext cx="1138700" cy="369332"/>
          </a:xfrm>
          <a:prstGeom prst="rect">
            <a:avLst/>
          </a:prstGeom>
          <a:noFill/>
        </p:spPr>
        <p:txBody>
          <a:bodyPr wrap="square" rtlCol="0">
            <a:spAutoFit/>
          </a:bodyPr>
          <a:lstStyle/>
          <a:p>
            <a:r>
              <a:rPr lang="ja-JP" altLang="en-US" dirty="0" smtClean="0">
                <a:solidFill>
                  <a:prstClr val="black"/>
                </a:solidFill>
              </a:rPr>
              <a:t>地表面</a:t>
            </a:r>
            <a:endParaRPr lang="ja-JP" altLang="en-US" dirty="0">
              <a:solidFill>
                <a:prstClr val="black"/>
              </a:solidFill>
            </a:endParaRPr>
          </a:p>
        </p:txBody>
      </p:sp>
      <p:sp>
        <p:nvSpPr>
          <p:cNvPr id="32" name="テキスト ボックス 31"/>
          <p:cNvSpPr txBox="1"/>
          <p:nvPr/>
        </p:nvSpPr>
        <p:spPr>
          <a:xfrm>
            <a:off x="3923928" y="2334862"/>
            <a:ext cx="1528702" cy="369332"/>
          </a:xfrm>
          <a:prstGeom prst="rect">
            <a:avLst/>
          </a:prstGeom>
          <a:noFill/>
        </p:spPr>
        <p:txBody>
          <a:bodyPr wrap="square" rtlCol="0">
            <a:spAutoFit/>
          </a:bodyPr>
          <a:lstStyle/>
          <a:p>
            <a:r>
              <a:rPr lang="ja-JP" altLang="en-US" b="1" dirty="0" smtClean="0">
                <a:solidFill>
                  <a:prstClr val="black"/>
                </a:solidFill>
              </a:rPr>
              <a:t>不圧地下水</a:t>
            </a:r>
            <a:endParaRPr lang="ja-JP" altLang="en-US" b="1" dirty="0">
              <a:solidFill>
                <a:prstClr val="black"/>
              </a:solidFill>
            </a:endParaRPr>
          </a:p>
        </p:txBody>
      </p:sp>
      <p:sp>
        <p:nvSpPr>
          <p:cNvPr id="33" name="テキスト ボックス 32"/>
          <p:cNvSpPr txBox="1"/>
          <p:nvPr/>
        </p:nvSpPr>
        <p:spPr>
          <a:xfrm>
            <a:off x="3923928" y="3635732"/>
            <a:ext cx="1528702" cy="369332"/>
          </a:xfrm>
          <a:prstGeom prst="rect">
            <a:avLst/>
          </a:prstGeom>
          <a:noFill/>
        </p:spPr>
        <p:txBody>
          <a:bodyPr wrap="square" rtlCol="0">
            <a:spAutoFit/>
          </a:bodyPr>
          <a:lstStyle/>
          <a:p>
            <a:r>
              <a:rPr lang="ja-JP" altLang="en-US" b="1" dirty="0" smtClean="0">
                <a:solidFill>
                  <a:prstClr val="black"/>
                </a:solidFill>
              </a:rPr>
              <a:t>被圧地下水</a:t>
            </a:r>
            <a:endParaRPr lang="ja-JP" altLang="en-US" b="1" dirty="0">
              <a:solidFill>
                <a:prstClr val="black"/>
              </a:solidFill>
            </a:endParaRPr>
          </a:p>
        </p:txBody>
      </p:sp>
      <p:sp>
        <p:nvSpPr>
          <p:cNvPr id="35" name="テキスト ボックス 34"/>
          <p:cNvSpPr txBox="1"/>
          <p:nvPr/>
        </p:nvSpPr>
        <p:spPr>
          <a:xfrm>
            <a:off x="3923928" y="5003884"/>
            <a:ext cx="1528702" cy="369332"/>
          </a:xfrm>
          <a:prstGeom prst="rect">
            <a:avLst/>
          </a:prstGeom>
          <a:noFill/>
        </p:spPr>
        <p:txBody>
          <a:bodyPr wrap="square" rtlCol="0">
            <a:spAutoFit/>
          </a:bodyPr>
          <a:lstStyle/>
          <a:p>
            <a:r>
              <a:rPr lang="ja-JP" altLang="en-US" b="1" dirty="0" smtClean="0">
                <a:solidFill>
                  <a:prstClr val="black"/>
                </a:solidFill>
              </a:rPr>
              <a:t>被圧地下水</a:t>
            </a:r>
            <a:endParaRPr lang="ja-JP" altLang="en-US" b="1" dirty="0">
              <a:solidFill>
                <a:prstClr val="black"/>
              </a:solidFill>
            </a:endParaRPr>
          </a:p>
        </p:txBody>
      </p:sp>
      <p:sp>
        <p:nvSpPr>
          <p:cNvPr id="36" name="テキスト ボックス 35"/>
          <p:cNvSpPr txBox="1"/>
          <p:nvPr/>
        </p:nvSpPr>
        <p:spPr>
          <a:xfrm>
            <a:off x="1227799" y="2924944"/>
            <a:ext cx="1337327" cy="369332"/>
          </a:xfrm>
          <a:prstGeom prst="rect">
            <a:avLst/>
          </a:prstGeom>
          <a:noFill/>
        </p:spPr>
        <p:txBody>
          <a:bodyPr wrap="square" rtlCol="0">
            <a:spAutoFit/>
          </a:bodyPr>
          <a:lstStyle/>
          <a:p>
            <a:r>
              <a:rPr lang="ja-JP" altLang="en-US" b="1" dirty="0" smtClean="0">
                <a:solidFill>
                  <a:prstClr val="black"/>
                </a:solidFill>
              </a:rPr>
              <a:t>不透水層</a:t>
            </a:r>
            <a:endParaRPr lang="ja-JP" altLang="en-US" b="1" dirty="0">
              <a:solidFill>
                <a:prstClr val="black"/>
              </a:solidFill>
            </a:endParaRPr>
          </a:p>
        </p:txBody>
      </p:sp>
      <p:sp>
        <p:nvSpPr>
          <p:cNvPr id="37" name="テキスト ボックス 36"/>
          <p:cNvSpPr txBox="1"/>
          <p:nvPr/>
        </p:nvSpPr>
        <p:spPr>
          <a:xfrm>
            <a:off x="1227799" y="4293096"/>
            <a:ext cx="1337327" cy="369332"/>
          </a:xfrm>
          <a:prstGeom prst="rect">
            <a:avLst/>
          </a:prstGeom>
          <a:noFill/>
        </p:spPr>
        <p:txBody>
          <a:bodyPr wrap="square" rtlCol="0">
            <a:spAutoFit/>
          </a:bodyPr>
          <a:lstStyle/>
          <a:p>
            <a:r>
              <a:rPr lang="ja-JP" altLang="en-US" b="1" dirty="0" smtClean="0">
                <a:solidFill>
                  <a:prstClr val="black"/>
                </a:solidFill>
              </a:rPr>
              <a:t>不透水層</a:t>
            </a:r>
            <a:endParaRPr lang="ja-JP" altLang="en-US" b="1" dirty="0">
              <a:solidFill>
                <a:prstClr val="black"/>
              </a:solidFill>
            </a:endParaRPr>
          </a:p>
        </p:txBody>
      </p:sp>
      <p:sp>
        <p:nvSpPr>
          <p:cNvPr id="38" name="テキスト ボックス 37"/>
          <p:cNvSpPr txBox="1"/>
          <p:nvPr/>
        </p:nvSpPr>
        <p:spPr>
          <a:xfrm>
            <a:off x="1227799" y="5867980"/>
            <a:ext cx="1337327" cy="369332"/>
          </a:xfrm>
          <a:prstGeom prst="rect">
            <a:avLst/>
          </a:prstGeom>
          <a:noFill/>
        </p:spPr>
        <p:txBody>
          <a:bodyPr wrap="square" rtlCol="0">
            <a:spAutoFit/>
          </a:bodyPr>
          <a:lstStyle/>
          <a:p>
            <a:r>
              <a:rPr lang="ja-JP" altLang="en-US" b="1" dirty="0" smtClean="0">
                <a:solidFill>
                  <a:prstClr val="black"/>
                </a:solidFill>
              </a:rPr>
              <a:t>非透水層</a:t>
            </a:r>
            <a:endParaRPr lang="ja-JP" altLang="en-US" b="1" dirty="0">
              <a:solidFill>
                <a:prstClr val="black"/>
              </a:solidFill>
            </a:endParaRPr>
          </a:p>
        </p:txBody>
      </p:sp>
      <p:sp>
        <p:nvSpPr>
          <p:cNvPr id="39" name="テキスト ボックス 38"/>
          <p:cNvSpPr txBox="1"/>
          <p:nvPr/>
        </p:nvSpPr>
        <p:spPr>
          <a:xfrm>
            <a:off x="1596224" y="1916831"/>
            <a:ext cx="1490528" cy="307777"/>
          </a:xfrm>
          <a:prstGeom prst="rect">
            <a:avLst/>
          </a:prstGeom>
          <a:noFill/>
        </p:spPr>
        <p:txBody>
          <a:bodyPr wrap="square" rtlCol="0">
            <a:spAutoFit/>
          </a:bodyPr>
          <a:lstStyle/>
          <a:p>
            <a:r>
              <a:rPr lang="ja-JP" altLang="en-US" sz="1400" dirty="0" smtClean="0">
                <a:solidFill>
                  <a:prstClr val="black"/>
                </a:solidFill>
              </a:rPr>
              <a:t>不圧地下水面</a:t>
            </a:r>
            <a:endParaRPr lang="ja-JP" altLang="en-US" sz="1400" dirty="0">
              <a:solidFill>
                <a:prstClr val="black"/>
              </a:solidFill>
            </a:endParaRPr>
          </a:p>
        </p:txBody>
      </p:sp>
      <p:cxnSp>
        <p:nvCxnSpPr>
          <p:cNvPr id="42" name="直線コネクタ 41"/>
          <p:cNvCxnSpPr/>
          <p:nvPr/>
        </p:nvCxnSpPr>
        <p:spPr>
          <a:xfrm>
            <a:off x="6300192" y="1772816"/>
            <a:ext cx="650686" cy="0"/>
          </a:xfrm>
          <a:prstGeom prst="line">
            <a:avLst/>
          </a:prstGeom>
          <a:ln w="44450">
            <a:solidFill>
              <a:srgbClr val="3399FF"/>
            </a:solidFill>
            <a:prstDash val="sysDot"/>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5004048" y="1772816"/>
            <a:ext cx="650686" cy="0"/>
          </a:xfrm>
          <a:prstGeom prst="line">
            <a:avLst/>
          </a:prstGeom>
          <a:ln w="44450">
            <a:solidFill>
              <a:srgbClr val="3399FF"/>
            </a:solidFill>
            <a:prstDash val="sysDot"/>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4404536" y="1484783"/>
            <a:ext cx="1490528" cy="307777"/>
          </a:xfrm>
          <a:prstGeom prst="rect">
            <a:avLst/>
          </a:prstGeom>
          <a:noFill/>
        </p:spPr>
        <p:txBody>
          <a:bodyPr wrap="square" rtlCol="0">
            <a:spAutoFit/>
          </a:bodyPr>
          <a:lstStyle/>
          <a:p>
            <a:r>
              <a:rPr lang="ja-JP" altLang="en-US" sz="1400" dirty="0">
                <a:solidFill>
                  <a:prstClr val="black"/>
                </a:solidFill>
              </a:rPr>
              <a:t>被</a:t>
            </a:r>
            <a:r>
              <a:rPr lang="ja-JP" altLang="en-US" sz="1400" dirty="0" smtClean="0">
                <a:solidFill>
                  <a:prstClr val="black"/>
                </a:solidFill>
              </a:rPr>
              <a:t>圧地下水面</a:t>
            </a:r>
            <a:endParaRPr lang="ja-JP" altLang="en-US" sz="1400" dirty="0">
              <a:solidFill>
                <a:prstClr val="black"/>
              </a:solidFill>
            </a:endParaRPr>
          </a:p>
        </p:txBody>
      </p:sp>
      <p:sp>
        <p:nvSpPr>
          <p:cNvPr id="51" name="テキスト ボックス 50"/>
          <p:cNvSpPr txBox="1"/>
          <p:nvPr/>
        </p:nvSpPr>
        <p:spPr>
          <a:xfrm>
            <a:off x="3193575" y="5877272"/>
            <a:ext cx="2695681" cy="369332"/>
          </a:xfrm>
          <a:prstGeom prst="rect">
            <a:avLst/>
          </a:prstGeom>
          <a:noFill/>
        </p:spPr>
        <p:txBody>
          <a:bodyPr wrap="square" rtlCol="0">
            <a:spAutoFit/>
          </a:bodyPr>
          <a:lstStyle/>
          <a:p>
            <a:r>
              <a:rPr lang="ja-JP" altLang="en-US" u="sng" dirty="0" smtClean="0">
                <a:solidFill>
                  <a:prstClr val="black"/>
                </a:solidFill>
              </a:rPr>
              <a:t>固結した堆積岩など</a:t>
            </a:r>
            <a:endParaRPr lang="ja-JP" altLang="en-US" u="sng" dirty="0">
              <a:solidFill>
                <a:prstClr val="black"/>
              </a:solidFill>
            </a:endParaRPr>
          </a:p>
        </p:txBody>
      </p:sp>
      <p:cxnSp>
        <p:nvCxnSpPr>
          <p:cNvPr id="52" name="直線コネクタ 51"/>
          <p:cNvCxnSpPr/>
          <p:nvPr/>
        </p:nvCxnSpPr>
        <p:spPr>
          <a:xfrm>
            <a:off x="3121568" y="2200138"/>
            <a:ext cx="650686" cy="0"/>
          </a:xfrm>
          <a:prstGeom prst="line">
            <a:avLst/>
          </a:prstGeom>
          <a:ln w="69850">
            <a:solidFill>
              <a:srgbClr val="3399FF"/>
            </a:solidFill>
          </a:ln>
        </p:spPr>
        <p:style>
          <a:lnRef idx="1">
            <a:schemeClr val="accent1"/>
          </a:lnRef>
          <a:fillRef idx="0">
            <a:schemeClr val="accent1"/>
          </a:fillRef>
          <a:effectRef idx="0">
            <a:schemeClr val="accent1"/>
          </a:effectRef>
          <a:fontRef idx="minor">
            <a:schemeClr val="tx1"/>
          </a:fontRef>
        </p:style>
      </p:cxnSp>
      <p:sp>
        <p:nvSpPr>
          <p:cNvPr id="53" name="右矢印 52"/>
          <p:cNvSpPr/>
          <p:nvPr/>
        </p:nvSpPr>
        <p:spPr>
          <a:xfrm rot="900000" flipH="1">
            <a:off x="3712881" y="2342968"/>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6" name="右矢印 55"/>
          <p:cNvSpPr/>
          <p:nvPr/>
        </p:nvSpPr>
        <p:spPr>
          <a:xfrm rot="20700000">
            <a:off x="2982210" y="2338140"/>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5" name="右矢印 54"/>
          <p:cNvSpPr/>
          <p:nvPr/>
        </p:nvSpPr>
        <p:spPr>
          <a:xfrm rot="20700000">
            <a:off x="2982210" y="2554164"/>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7" name="右矢印 56"/>
          <p:cNvSpPr/>
          <p:nvPr/>
        </p:nvSpPr>
        <p:spPr>
          <a:xfrm rot="900000" flipH="1">
            <a:off x="3712881" y="2558992"/>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8" name="右矢印 57"/>
          <p:cNvSpPr/>
          <p:nvPr/>
        </p:nvSpPr>
        <p:spPr>
          <a:xfrm rot="20700000">
            <a:off x="5502490" y="3585668"/>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0" name="右矢印 59"/>
          <p:cNvSpPr/>
          <p:nvPr/>
        </p:nvSpPr>
        <p:spPr>
          <a:xfrm rot="20700000">
            <a:off x="5502490" y="3850308"/>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 name="右矢印 60"/>
          <p:cNvSpPr/>
          <p:nvPr/>
        </p:nvSpPr>
        <p:spPr>
          <a:xfrm rot="20700000">
            <a:off x="5502490" y="4953820"/>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 name="右矢印 61"/>
          <p:cNvSpPr/>
          <p:nvPr/>
        </p:nvSpPr>
        <p:spPr>
          <a:xfrm rot="20700000">
            <a:off x="5502490" y="5241852"/>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3" name="右矢印 62"/>
          <p:cNvSpPr/>
          <p:nvPr/>
        </p:nvSpPr>
        <p:spPr>
          <a:xfrm rot="900000" flipH="1">
            <a:off x="6233161" y="3590496"/>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4" name="右矢印 63"/>
          <p:cNvSpPr/>
          <p:nvPr/>
        </p:nvSpPr>
        <p:spPr>
          <a:xfrm rot="900000" flipH="1">
            <a:off x="6233161" y="3878528"/>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5" name="右矢印 64"/>
          <p:cNvSpPr/>
          <p:nvPr/>
        </p:nvSpPr>
        <p:spPr>
          <a:xfrm rot="900000" flipH="1">
            <a:off x="6233161" y="4958648"/>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6" name="右矢印 65"/>
          <p:cNvSpPr/>
          <p:nvPr/>
        </p:nvSpPr>
        <p:spPr>
          <a:xfrm rot="900000" flipH="1">
            <a:off x="6233161" y="5246680"/>
            <a:ext cx="162671" cy="209571"/>
          </a:xfrm>
          <a:prstGeom prst="rightArrow">
            <a:avLst/>
          </a:prstGeom>
          <a:solidFill>
            <a:srgbClr val="00B0F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7" name="テキスト ボックス 66"/>
          <p:cNvSpPr txBox="1"/>
          <p:nvPr/>
        </p:nvSpPr>
        <p:spPr>
          <a:xfrm>
            <a:off x="1227800" y="3635732"/>
            <a:ext cx="2150684" cy="369332"/>
          </a:xfrm>
          <a:prstGeom prst="rect">
            <a:avLst/>
          </a:prstGeom>
          <a:noFill/>
        </p:spPr>
        <p:txBody>
          <a:bodyPr wrap="square" rtlCol="0">
            <a:spAutoFit/>
          </a:bodyPr>
          <a:lstStyle/>
          <a:p>
            <a:r>
              <a:rPr lang="ja-JP" altLang="en-US" b="1" dirty="0" smtClean="0">
                <a:solidFill>
                  <a:prstClr val="black"/>
                </a:solidFill>
              </a:rPr>
              <a:t>帯水層</a:t>
            </a:r>
            <a:endParaRPr lang="ja-JP" altLang="en-US" b="1" dirty="0">
              <a:solidFill>
                <a:prstClr val="black"/>
              </a:solidFill>
            </a:endParaRPr>
          </a:p>
        </p:txBody>
      </p:sp>
      <p:sp>
        <p:nvSpPr>
          <p:cNvPr id="68" name="テキスト ボックス 67"/>
          <p:cNvSpPr txBox="1"/>
          <p:nvPr/>
        </p:nvSpPr>
        <p:spPr>
          <a:xfrm>
            <a:off x="1227800" y="5003884"/>
            <a:ext cx="2150684" cy="369332"/>
          </a:xfrm>
          <a:prstGeom prst="rect">
            <a:avLst/>
          </a:prstGeom>
          <a:noFill/>
        </p:spPr>
        <p:txBody>
          <a:bodyPr wrap="square" rtlCol="0">
            <a:spAutoFit/>
          </a:bodyPr>
          <a:lstStyle/>
          <a:p>
            <a:r>
              <a:rPr lang="ja-JP" altLang="en-US" b="1" dirty="0" smtClean="0">
                <a:solidFill>
                  <a:prstClr val="black"/>
                </a:solidFill>
              </a:rPr>
              <a:t>帯水層</a:t>
            </a:r>
            <a:endParaRPr lang="ja-JP" altLang="en-US" b="1" dirty="0">
              <a:solidFill>
                <a:prstClr val="black"/>
              </a:solidFill>
            </a:endParaRPr>
          </a:p>
        </p:txBody>
      </p:sp>
      <p:cxnSp>
        <p:nvCxnSpPr>
          <p:cNvPr id="69" name="直線コネクタ 68"/>
          <p:cNvCxnSpPr/>
          <p:nvPr/>
        </p:nvCxnSpPr>
        <p:spPr>
          <a:xfrm>
            <a:off x="5652120" y="1772816"/>
            <a:ext cx="650686" cy="0"/>
          </a:xfrm>
          <a:prstGeom prst="line">
            <a:avLst/>
          </a:prstGeom>
          <a:ln w="69850">
            <a:solidFill>
              <a:srgbClr val="3399FF"/>
            </a:solidFill>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1227799" y="2339588"/>
            <a:ext cx="1161413" cy="369332"/>
          </a:xfrm>
          <a:prstGeom prst="rect">
            <a:avLst/>
          </a:prstGeom>
          <a:noFill/>
        </p:spPr>
        <p:txBody>
          <a:bodyPr wrap="square" rtlCol="0">
            <a:spAutoFit/>
          </a:bodyPr>
          <a:lstStyle/>
          <a:p>
            <a:r>
              <a:rPr lang="ja-JP" altLang="en-US" b="1" dirty="0" smtClean="0">
                <a:solidFill>
                  <a:prstClr val="black"/>
                </a:solidFill>
              </a:rPr>
              <a:t>帯水層</a:t>
            </a:r>
            <a:endParaRPr lang="ja-JP" altLang="en-US" b="1" dirty="0">
              <a:solidFill>
                <a:prstClr val="black"/>
              </a:solidFill>
            </a:endParaRPr>
          </a:p>
        </p:txBody>
      </p:sp>
      <p:sp>
        <p:nvSpPr>
          <p:cNvPr id="83" name="正方形/長方形 82"/>
          <p:cNvSpPr/>
          <p:nvPr/>
        </p:nvSpPr>
        <p:spPr>
          <a:xfrm>
            <a:off x="7236296" y="1907540"/>
            <a:ext cx="779428" cy="44134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rPr>
              <a:t>砂礫</a:t>
            </a:r>
            <a:endParaRPr lang="ja-JP" altLang="en-US" dirty="0">
              <a:solidFill>
                <a:prstClr val="black"/>
              </a:solidFill>
            </a:endParaRPr>
          </a:p>
        </p:txBody>
      </p:sp>
      <p:sp>
        <p:nvSpPr>
          <p:cNvPr id="84" name="正方形/長方形 83"/>
          <p:cNvSpPr/>
          <p:nvPr/>
        </p:nvSpPr>
        <p:spPr>
          <a:xfrm>
            <a:off x="7236296" y="2915652"/>
            <a:ext cx="779428" cy="44134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black"/>
                </a:solidFill>
              </a:rPr>
              <a:t>粘土</a:t>
            </a:r>
          </a:p>
        </p:txBody>
      </p:sp>
      <p:sp>
        <p:nvSpPr>
          <p:cNvPr id="85" name="正方形/長方形 84"/>
          <p:cNvSpPr/>
          <p:nvPr/>
        </p:nvSpPr>
        <p:spPr>
          <a:xfrm>
            <a:off x="7236296" y="3563724"/>
            <a:ext cx="779428" cy="44134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rPr>
              <a:t>砂礫</a:t>
            </a:r>
            <a:endParaRPr lang="ja-JP" altLang="en-US" dirty="0">
              <a:solidFill>
                <a:prstClr val="black"/>
              </a:solidFill>
            </a:endParaRPr>
          </a:p>
        </p:txBody>
      </p:sp>
      <p:sp>
        <p:nvSpPr>
          <p:cNvPr id="86" name="正方形/長方形 85"/>
          <p:cNvSpPr/>
          <p:nvPr/>
        </p:nvSpPr>
        <p:spPr>
          <a:xfrm>
            <a:off x="7236296" y="4283804"/>
            <a:ext cx="779428" cy="44134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black"/>
                </a:solidFill>
              </a:rPr>
              <a:t>粘土</a:t>
            </a:r>
          </a:p>
        </p:txBody>
      </p:sp>
      <p:sp>
        <p:nvSpPr>
          <p:cNvPr id="87" name="正方形/長方形 86"/>
          <p:cNvSpPr/>
          <p:nvPr/>
        </p:nvSpPr>
        <p:spPr>
          <a:xfrm>
            <a:off x="7236296" y="4931876"/>
            <a:ext cx="779428" cy="44134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rPr>
              <a:t>砂礫</a:t>
            </a:r>
            <a:endParaRPr lang="ja-JP" altLang="en-US" dirty="0">
              <a:solidFill>
                <a:prstClr val="black"/>
              </a:solidFill>
            </a:endParaRPr>
          </a:p>
        </p:txBody>
      </p:sp>
    </p:spTree>
    <p:extLst>
      <p:ext uri="{BB962C8B-B14F-4D97-AF65-F5344CB8AC3E}">
        <p14:creationId xmlns:p14="http://schemas.microsoft.com/office/powerpoint/2010/main" val="1026097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グループ化 64"/>
          <p:cNvGrpSpPr/>
          <p:nvPr/>
        </p:nvGrpSpPr>
        <p:grpSpPr>
          <a:xfrm>
            <a:off x="323528" y="3448834"/>
            <a:ext cx="6754523" cy="1399704"/>
            <a:chOff x="1040777" y="836712"/>
            <a:chExt cx="5556465" cy="1399704"/>
          </a:xfrm>
        </p:grpSpPr>
        <p:sp>
          <p:nvSpPr>
            <p:cNvPr id="66" name="正方形/長方形 65"/>
            <p:cNvSpPr/>
            <p:nvPr/>
          </p:nvSpPr>
          <p:spPr>
            <a:xfrm>
              <a:off x="1040777" y="836712"/>
              <a:ext cx="4464496" cy="1399704"/>
            </a:xfrm>
            <a:prstGeom prst="rect">
              <a:avLst/>
            </a:prstGeom>
            <a:ln w="6350"/>
          </p:spPr>
        </p:sp>
        <p:sp>
          <p:nvSpPr>
            <p:cNvPr id="72" name="フリーフォーム 71"/>
            <p:cNvSpPr/>
            <p:nvPr/>
          </p:nvSpPr>
          <p:spPr>
            <a:xfrm rot="16200000">
              <a:off x="1233193" y="1327516"/>
              <a:ext cx="272872" cy="417872"/>
            </a:xfrm>
            <a:custGeom>
              <a:avLst/>
              <a:gdLst>
                <a:gd name="connsiteX0" fmla="*/ 0 w 272872"/>
                <a:gd name="connsiteY0" fmla="*/ 0 h 417872"/>
                <a:gd name="connsiteX1" fmla="*/ 272872 w 272872"/>
                <a:gd name="connsiteY1" fmla="*/ 0 h 417872"/>
                <a:gd name="connsiteX2" fmla="*/ 272872 w 272872"/>
                <a:gd name="connsiteY2" fmla="*/ 417872 h 417872"/>
                <a:gd name="connsiteX3" fmla="*/ 0 w 272872"/>
                <a:gd name="connsiteY3" fmla="*/ 417872 h 417872"/>
                <a:gd name="connsiteX4" fmla="*/ 0 w 272872"/>
                <a:gd name="connsiteY4" fmla="*/ 0 h 417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872" h="417872">
                  <a:moveTo>
                    <a:pt x="0" y="0"/>
                  </a:moveTo>
                  <a:lnTo>
                    <a:pt x="272872" y="0"/>
                  </a:lnTo>
                  <a:lnTo>
                    <a:pt x="272872" y="417872"/>
                  </a:lnTo>
                  <a:lnTo>
                    <a:pt x="0" y="417872"/>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vert" wrap="square" lIns="6985" tIns="6984"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地層</a:t>
              </a:r>
              <a:endParaRPr lang="ja-JP" altLang="en-US" sz="1050" b="1" dirty="0">
                <a:solidFill>
                  <a:prstClr val="black">
                    <a:hueOff val="0"/>
                    <a:satOff val="0"/>
                    <a:lumOff val="0"/>
                    <a:alphaOff val="0"/>
                  </a:prstClr>
                </a:solidFill>
              </a:endParaRPr>
            </a:p>
          </p:txBody>
        </p:sp>
        <p:sp>
          <p:nvSpPr>
            <p:cNvPr id="73" name="フリーフォーム 72"/>
            <p:cNvSpPr/>
            <p:nvPr/>
          </p:nvSpPr>
          <p:spPr>
            <a:xfrm>
              <a:off x="2878532" y="1145855"/>
              <a:ext cx="899999" cy="216446"/>
            </a:xfrm>
            <a:custGeom>
              <a:avLst/>
              <a:gdLst>
                <a:gd name="connsiteX0" fmla="*/ 0 w 899999"/>
                <a:gd name="connsiteY0" fmla="*/ 0 h 216446"/>
                <a:gd name="connsiteX1" fmla="*/ 899999 w 899999"/>
                <a:gd name="connsiteY1" fmla="*/ 0 h 216446"/>
                <a:gd name="connsiteX2" fmla="*/ 899999 w 899999"/>
                <a:gd name="connsiteY2" fmla="*/ 216446 h 216446"/>
                <a:gd name="connsiteX3" fmla="*/ 0 w 899999"/>
                <a:gd name="connsiteY3" fmla="*/ 216446 h 216446"/>
                <a:gd name="connsiteX4" fmla="*/ 0 w 899999"/>
                <a:gd name="connsiteY4" fmla="*/ 0 h 216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6446">
                  <a:moveTo>
                    <a:pt x="0" y="0"/>
                  </a:moveTo>
                  <a:lnTo>
                    <a:pt x="899999" y="0"/>
                  </a:lnTo>
                  <a:lnTo>
                    <a:pt x="899999" y="216446"/>
                  </a:lnTo>
                  <a:lnTo>
                    <a:pt x="0" y="216446"/>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透水層</a:t>
              </a:r>
              <a:endParaRPr lang="ja-JP" altLang="en-US" sz="1050" b="1" dirty="0">
                <a:solidFill>
                  <a:prstClr val="black">
                    <a:hueOff val="0"/>
                    <a:satOff val="0"/>
                    <a:lumOff val="0"/>
                    <a:alphaOff val="0"/>
                  </a:prstClr>
                </a:solidFill>
              </a:endParaRPr>
            </a:p>
          </p:txBody>
        </p:sp>
        <p:sp>
          <p:nvSpPr>
            <p:cNvPr id="74" name="フリーフォーム 73"/>
            <p:cNvSpPr/>
            <p:nvPr/>
          </p:nvSpPr>
          <p:spPr>
            <a:xfrm>
              <a:off x="4526522" y="1146078"/>
              <a:ext cx="720001" cy="215999"/>
            </a:xfrm>
            <a:custGeom>
              <a:avLst/>
              <a:gdLst>
                <a:gd name="connsiteX0" fmla="*/ 0 w 720001"/>
                <a:gd name="connsiteY0" fmla="*/ 0 h 215999"/>
                <a:gd name="connsiteX1" fmla="*/ 720001 w 720001"/>
                <a:gd name="connsiteY1" fmla="*/ 0 h 215999"/>
                <a:gd name="connsiteX2" fmla="*/ 720001 w 720001"/>
                <a:gd name="connsiteY2" fmla="*/ 215999 h 215999"/>
                <a:gd name="connsiteX3" fmla="*/ 0 w 720001"/>
                <a:gd name="connsiteY3" fmla="*/ 215999 h 215999"/>
                <a:gd name="connsiteX4" fmla="*/ 0 w 720001"/>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01" h="215999">
                  <a:moveTo>
                    <a:pt x="0" y="0"/>
                  </a:moveTo>
                  <a:lnTo>
                    <a:pt x="720001" y="0"/>
                  </a:lnTo>
                  <a:lnTo>
                    <a:pt x="720001" y="215999"/>
                  </a:lnTo>
                  <a:lnTo>
                    <a:pt x="0" y="215999"/>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帯水層</a:t>
              </a:r>
              <a:endParaRPr lang="ja-JP" altLang="en-US" sz="1050" b="1" dirty="0">
                <a:solidFill>
                  <a:prstClr val="black">
                    <a:hueOff val="0"/>
                    <a:satOff val="0"/>
                    <a:lumOff val="0"/>
                    <a:alphaOff val="0"/>
                  </a:prstClr>
                </a:solidFill>
              </a:endParaRPr>
            </a:p>
          </p:txBody>
        </p:sp>
        <p:sp>
          <p:nvSpPr>
            <p:cNvPr id="75" name="フリーフォーム 74"/>
            <p:cNvSpPr/>
            <p:nvPr/>
          </p:nvSpPr>
          <p:spPr>
            <a:xfrm>
              <a:off x="5697243" y="1004835"/>
              <a:ext cx="899999" cy="216000"/>
            </a:xfrm>
            <a:custGeom>
              <a:avLst/>
              <a:gdLst>
                <a:gd name="connsiteX0" fmla="*/ 0 w 899999"/>
                <a:gd name="connsiteY0" fmla="*/ 0 h 215999"/>
                <a:gd name="connsiteX1" fmla="*/ 899999 w 899999"/>
                <a:gd name="connsiteY1" fmla="*/ 0 h 215999"/>
                <a:gd name="connsiteX2" fmla="*/ 899999 w 899999"/>
                <a:gd name="connsiteY2" fmla="*/ 215999 h 215999"/>
                <a:gd name="connsiteX3" fmla="*/ 0 w 899999"/>
                <a:gd name="connsiteY3" fmla="*/ 215999 h 215999"/>
                <a:gd name="connsiteX4" fmla="*/ 0 w 899999"/>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5999">
                  <a:moveTo>
                    <a:pt x="899999" y="1"/>
                  </a:moveTo>
                  <a:lnTo>
                    <a:pt x="0" y="1"/>
                  </a:lnTo>
                  <a:lnTo>
                    <a:pt x="0" y="215998"/>
                  </a:lnTo>
                  <a:lnTo>
                    <a:pt x="899999" y="215998"/>
                  </a:lnTo>
                  <a:lnTo>
                    <a:pt x="899999" y="1"/>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6"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不圧帯水層</a:t>
              </a:r>
              <a:endParaRPr lang="ja-JP" altLang="en-US" sz="1050" b="1" dirty="0">
                <a:solidFill>
                  <a:prstClr val="black">
                    <a:hueOff val="0"/>
                    <a:satOff val="0"/>
                    <a:lumOff val="0"/>
                    <a:alphaOff val="0"/>
                  </a:prstClr>
                </a:solidFill>
              </a:endParaRPr>
            </a:p>
          </p:txBody>
        </p:sp>
        <p:sp>
          <p:nvSpPr>
            <p:cNvPr id="76" name="フリーフォーム 75"/>
            <p:cNvSpPr/>
            <p:nvPr/>
          </p:nvSpPr>
          <p:spPr>
            <a:xfrm>
              <a:off x="5697243" y="1287321"/>
              <a:ext cx="899999" cy="215999"/>
            </a:xfrm>
            <a:custGeom>
              <a:avLst/>
              <a:gdLst>
                <a:gd name="connsiteX0" fmla="*/ 0 w 899999"/>
                <a:gd name="connsiteY0" fmla="*/ 0 h 215999"/>
                <a:gd name="connsiteX1" fmla="*/ 899999 w 899999"/>
                <a:gd name="connsiteY1" fmla="*/ 0 h 215999"/>
                <a:gd name="connsiteX2" fmla="*/ 899999 w 899999"/>
                <a:gd name="connsiteY2" fmla="*/ 215999 h 215999"/>
                <a:gd name="connsiteX3" fmla="*/ 0 w 899999"/>
                <a:gd name="connsiteY3" fmla="*/ 215999 h 215999"/>
                <a:gd name="connsiteX4" fmla="*/ 0 w 899999"/>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5999">
                  <a:moveTo>
                    <a:pt x="0" y="0"/>
                  </a:moveTo>
                  <a:lnTo>
                    <a:pt x="899999" y="0"/>
                  </a:lnTo>
                  <a:lnTo>
                    <a:pt x="899999" y="215999"/>
                  </a:lnTo>
                  <a:lnTo>
                    <a:pt x="0" y="215999"/>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被圧帯水層</a:t>
              </a:r>
              <a:endParaRPr lang="ja-JP" altLang="en-US" sz="1050" b="1" dirty="0">
                <a:solidFill>
                  <a:prstClr val="black">
                    <a:hueOff val="0"/>
                    <a:satOff val="0"/>
                    <a:lumOff val="0"/>
                    <a:alphaOff val="0"/>
                  </a:prstClr>
                </a:solidFill>
              </a:endParaRPr>
            </a:p>
          </p:txBody>
        </p:sp>
        <p:sp>
          <p:nvSpPr>
            <p:cNvPr id="77" name="フリーフォーム 76"/>
            <p:cNvSpPr/>
            <p:nvPr/>
          </p:nvSpPr>
          <p:spPr>
            <a:xfrm flipH="1">
              <a:off x="2878532" y="1711049"/>
              <a:ext cx="899999" cy="215999"/>
            </a:xfrm>
            <a:custGeom>
              <a:avLst/>
              <a:gdLst>
                <a:gd name="connsiteX0" fmla="*/ 0 w 899999"/>
                <a:gd name="connsiteY0" fmla="*/ 0 h 215999"/>
                <a:gd name="connsiteX1" fmla="*/ 899999 w 899999"/>
                <a:gd name="connsiteY1" fmla="*/ 0 h 215999"/>
                <a:gd name="connsiteX2" fmla="*/ 899999 w 899999"/>
                <a:gd name="connsiteY2" fmla="*/ 215999 h 215999"/>
                <a:gd name="connsiteX3" fmla="*/ 0 w 899999"/>
                <a:gd name="connsiteY3" fmla="*/ 215999 h 215999"/>
                <a:gd name="connsiteX4" fmla="*/ 0 w 899999"/>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5999">
                  <a:moveTo>
                    <a:pt x="0" y="0"/>
                  </a:moveTo>
                  <a:lnTo>
                    <a:pt x="899999" y="0"/>
                  </a:lnTo>
                  <a:lnTo>
                    <a:pt x="899999" y="215999"/>
                  </a:lnTo>
                  <a:lnTo>
                    <a:pt x="0" y="215999"/>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不透水層</a:t>
              </a:r>
              <a:endParaRPr lang="ja-JP" altLang="en-US" sz="1050" b="1" dirty="0">
                <a:solidFill>
                  <a:prstClr val="black">
                    <a:hueOff val="0"/>
                    <a:satOff val="0"/>
                    <a:lumOff val="0"/>
                    <a:alphaOff val="0"/>
                  </a:prstClr>
                </a:solidFill>
              </a:endParaRPr>
            </a:p>
          </p:txBody>
        </p:sp>
        <p:sp>
          <p:nvSpPr>
            <p:cNvPr id="78" name="フリーフォーム 77"/>
            <p:cNvSpPr/>
            <p:nvPr/>
          </p:nvSpPr>
          <p:spPr>
            <a:xfrm>
              <a:off x="4168816" y="1569806"/>
              <a:ext cx="899999" cy="215999"/>
            </a:xfrm>
            <a:custGeom>
              <a:avLst/>
              <a:gdLst>
                <a:gd name="connsiteX0" fmla="*/ 0 w 899999"/>
                <a:gd name="connsiteY0" fmla="*/ 0 h 215999"/>
                <a:gd name="connsiteX1" fmla="*/ 899999 w 899999"/>
                <a:gd name="connsiteY1" fmla="*/ 0 h 215999"/>
                <a:gd name="connsiteX2" fmla="*/ 899999 w 899999"/>
                <a:gd name="connsiteY2" fmla="*/ 215999 h 215999"/>
                <a:gd name="connsiteX3" fmla="*/ 0 w 899999"/>
                <a:gd name="connsiteY3" fmla="*/ 215999 h 215999"/>
                <a:gd name="connsiteX4" fmla="*/ 0 w 899999"/>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5999">
                  <a:moveTo>
                    <a:pt x="0" y="0"/>
                  </a:moveTo>
                  <a:lnTo>
                    <a:pt x="899999" y="0"/>
                  </a:lnTo>
                  <a:lnTo>
                    <a:pt x="899999" y="215999"/>
                  </a:lnTo>
                  <a:lnTo>
                    <a:pt x="0" y="215999"/>
                  </a:lnTo>
                  <a:lnTo>
                    <a:pt x="0" y="0"/>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難透水層</a:t>
              </a:r>
              <a:endParaRPr lang="ja-JP" altLang="en-US" sz="1050" b="1" dirty="0">
                <a:solidFill>
                  <a:prstClr val="black">
                    <a:hueOff val="0"/>
                    <a:satOff val="0"/>
                    <a:lumOff val="0"/>
                    <a:alphaOff val="0"/>
                  </a:prstClr>
                </a:solidFill>
              </a:endParaRPr>
            </a:p>
          </p:txBody>
        </p:sp>
        <p:sp>
          <p:nvSpPr>
            <p:cNvPr id="79" name="フリーフォーム 78"/>
            <p:cNvSpPr/>
            <p:nvPr/>
          </p:nvSpPr>
          <p:spPr>
            <a:xfrm>
              <a:off x="4168816" y="1852292"/>
              <a:ext cx="899999" cy="216000"/>
            </a:xfrm>
            <a:custGeom>
              <a:avLst/>
              <a:gdLst>
                <a:gd name="connsiteX0" fmla="*/ 0 w 899999"/>
                <a:gd name="connsiteY0" fmla="*/ 0 h 215999"/>
                <a:gd name="connsiteX1" fmla="*/ 899999 w 899999"/>
                <a:gd name="connsiteY1" fmla="*/ 0 h 215999"/>
                <a:gd name="connsiteX2" fmla="*/ 899999 w 899999"/>
                <a:gd name="connsiteY2" fmla="*/ 215999 h 215999"/>
                <a:gd name="connsiteX3" fmla="*/ 0 w 899999"/>
                <a:gd name="connsiteY3" fmla="*/ 215999 h 215999"/>
                <a:gd name="connsiteX4" fmla="*/ 0 w 899999"/>
                <a:gd name="connsiteY4" fmla="*/ 0 h 215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9" h="215999">
                  <a:moveTo>
                    <a:pt x="899999" y="1"/>
                  </a:moveTo>
                  <a:lnTo>
                    <a:pt x="0" y="1"/>
                  </a:lnTo>
                  <a:lnTo>
                    <a:pt x="0" y="215998"/>
                  </a:lnTo>
                  <a:lnTo>
                    <a:pt x="899999" y="215998"/>
                  </a:lnTo>
                  <a:lnTo>
                    <a:pt x="899999" y="1"/>
                  </a:lnTo>
                  <a:close/>
                </a:path>
              </a:pathLst>
            </a:custGeom>
            <a:ln w="6350"/>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6" numCol="1" spcCol="1270" anchor="ctr" anchorCtr="0">
              <a:noAutofit/>
            </a:bodyPr>
            <a:lstStyle/>
            <a:p>
              <a:pPr algn="ctr" defTabSz="466725">
                <a:lnSpc>
                  <a:spcPct val="90000"/>
                </a:lnSpc>
                <a:spcBef>
                  <a:spcPct val="0"/>
                </a:spcBef>
                <a:spcAft>
                  <a:spcPct val="35000"/>
                </a:spcAft>
              </a:pPr>
              <a:r>
                <a:rPr lang="ja-JP" altLang="en-US" sz="1050" b="1" dirty="0" smtClean="0">
                  <a:solidFill>
                    <a:prstClr val="black">
                      <a:hueOff val="0"/>
                      <a:satOff val="0"/>
                      <a:lumOff val="0"/>
                      <a:alphaOff val="0"/>
                    </a:prstClr>
                  </a:solidFill>
                </a:rPr>
                <a:t>非透水層</a:t>
              </a:r>
              <a:endParaRPr lang="ja-JP" altLang="en-US" sz="1050" b="1" dirty="0">
                <a:solidFill>
                  <a:prstClr val="black">
                    <a:hueOff val="0"/>
                    <a:satOff val="0"/>
                    <a:lumOff val="0"/>
                    <a:alphaOff val="0"/>
                  </a:prstClr>
                </a:solidFill>
              </a:endParaRPr>
            </a:p>
          </p:txBody>
        </p:sp>
      </p:grpSp>
      <p:sp>
        <p:nvSpPr>
          <p:cNvPr id="80" name="テキスト ボックス 79"/>
          <p:cNvSpPr txBox="1"/>
          <p:nvPr/>
        </p:nvSpPr>
        <p:spPr>
          <a:xfrm>
            <a:off x="397291" y="3206442"/>
            <a:ext cx="1008112" cy="276999"/>
          </a:xfrm>
          <a:prstGeom prst="rect">
            <a:avLst/>
          </a:prstGeom>
          <a:noFill/>
        </p:spPr>
        <p:txBody>
          <a:bodyPr wrap="square" rtlCol="0">
            <a:spAutoFit/>
          </a:bodyPr>
          <a:lstStyle/>
          <a:p>
            <a:r>
              <a:rPr lang="ja-JP" altLang="en-US" sz="1200" b="1" u="sng" dirty="0" smtClean="0">
                <a:solidFill>
                  <a:prstClr val="black"/>
                </a:solidFill>
              </a:rPr>
              <a:t>地層の分類</a:t>
            </a:r>
            <a:endParaRPr lang="ja-JP" altLang="en-US" sz="1200" b="1" u="sng" dirty="0">
              <a:solidFill>
                <a:prstClr val="black"/>
              </a:solidFill>
            </a:endParaRPr>
          </a:p>
        </p:txBody>
      </p:sp>
      <p:sp>
        <p:nvSpPr>
          <p:cNvPr id="81" name="テキスト ボックス 80"/>
          <p:cNvSpPr txBox="1"/>
          <p:nvPr/>
        </p:nvSpPr>
        <p:spPr>
          <a:xfrm>
            <a:off x="1115617" y="3895164"/>
            <a:ext cx="720079" cy="253916"/>
          </a:xfrm>
          <a:prstGeom prst="rect">
            <a:avLst/>
          </a:prstGeom>
          <a:noFill/>
        </p:spPr>
        <p:txBody>
          <a:bodyPr wrap="square" rtlCol="0">
            <a:spAutoFit/>
          </a:bodyPr>
          <a:lstStyle/>
          <a:p>
            <a:r>
              <a:rPr lang="ja-JP" altLang="en-US" sz="1050" dirty="0" smtClean="0">
                <a:solidFill>
                  <a:prstClr val="black"/>
                </a:solidFill>
              </a:rPr>
              <a:t>透水性</a:t>
            </a:r>
            <a:endParaRPr lang="ja-JP" altLang="en-US" sz="1050" dirty="0">
              <a:solidFill>
                <a:prstClr val="black"/>
              </a:solidFill>
            </a:endParaRPr>
          </a:p>
        </p:txBody>
      </p:sp>
      <p:sp>
        <p:nvSpPr>
          <p:cNvPr id="82" name="テキスト ボックス 81"/>
          <p:cNvSpPr txBox="1"/>
          <p:nvPr/>
        </p:nvSpPr>
        <p:spPr>
          <a:xfrm>
            <a:off x="1621427" y="3411433"/>
            <a:ext cx="1036100" cy="415498"/>
          </a:xfrm>
          <a:prstGeom prst="rect">
            <a:avLst/>
          </a:prstGeom>
          <a:noFill/>
        </p:spPr>
        <p:txBody>
          <a:bodyPr wrap="square" rtlCol="0">
            <a:spAutoFit/>
          </a:bodyPr>
          <a:lstStyle/>
          <a:p>
            <a:r>
              <a:rPr lang="ja-JP" altLang="en-US" sz="1050" b="1" dirty="0" smtClean="0">
                <a:solidFill>
                  <a:srgbClr val="3399FF"/>
                </a:solidFill>
              </a:rPr>
              <a:t>高い</a:t>
            </a:r>
            <a:endParaRPr lang="en-US" altLang="ja-JP" sz="1050" b="1" dirty="0" smtClean="0">
              <a:solidFill>
                <a:srgbClr val="3399FF"/>
              </a:solidFill>
            </a:endParaRPr>
          </a:p>
          <a:p>
            <a:r>
              <a:rPr lang="ja-JP" altLang="en-US" sz="1050" b="1" dirty="0">
                <a:solidFill>
                  <a:srgbClr val="3399FF"/>
                </a:solidFill>
              </a:rPr>
              <a:t>　</a:t>
            </a:r>
            <a:r>
              <a:rPr lang="ja-JP" altLang="en-US" sz="1050" b="1" dirty="0" smtClean="0">
                <a:solidFill>
                  <a:srgbClr val="3399FF"/>
                </a:solidFill>
              </a:rPr>
              <a:t>＝水を通す</a:t>
            </a:r>
            <a:endParaRPr lang="ja-JP" altLang="en-US" sz="1050" b="1" dirty="0">
              <a:solidFill>
                <a:srgbClr val="3399FF"/>
              </a:solidFill>
            </a:endParaRPr>
          </a:p>
        </p:txBody>
      </p:sp>
      <p:sp>
        <p:nvSpPr>
          <p:cNvPr id="83" name="テキスト ボックス 82"/>
          <p:cNvSpPr txBox="1"/>
          <p:nvPr/>
        </p:nvSpPr>
        <p:spPr>
          <a:xfrm>
            <a:off x="1621427" y="4436095"/>
            <a:ext cx="1276437" cy="577081"/>
          </a:xfrm>
          <a:prstGeom prst="rect">
            <a:avLst/>
          </a:prstGeom>
          <a:noFill/>
        </p:spPr>
        <p:txBody>
          <a:bodyPr wrap="square" rtlCol="0">
            <a:spAutoFit/>
          </a:bodyPr>
          <a:lstStyle/>
          <a:p>
            <a:r>
              <a:rPr lang="ja-JP" altLang="en-US" sz="1050" b="1" dirty="0" smtClean="0">
                <a:solidFill>
                  <a:srgbClr val="3399FF"/>
                </a:solidFill>
              </a:rPr>
              <a:t>低い</a:t>
            </a:r>
            <a:endParaRPr lang="en-US" altLang="ja-JP" sz="1050" b="1" dirty="0" smtClean="0">
              <a:solidFill>
                <a:srgbClr val="3399FF"/>
              </a:solidFill>
            </a:endParaRPr>
          </a:p>
          <a:p>
            <a:r>
              <a:rPr lang="ja-JP" altLang="en-US" sz="1050" b="1" dirty="0">
                <a:solidFill>
                  <a:srgbClr val="3399FF"/>
                </a:solidFill>
              </a:rPr>
              <a:t>　</a:t>
            </a:r>
            <a:r>
              <a:rPr lang="ja-JP" altLang="en-US" sz="1050" b="1" dirty="0" smtClean="0">
                <a:solidFill>
                  <a:srgbClr val="3399FF"/>
                </a:solidFill>
              </a:rPr>
              <a:t>＝水を通し難い</a:t>
            </a:r>
            <a:endParaRPr lang="en-US" altLang="ja-JP" sz="1050" b="1" dirty="0" smtClean="0">
              <a:solidFill>
                <a:srgbClr val="3399FF"/>
              </a:solidFill>
            </a:endParaRPr>
          </a:p>
          <a:p>
            <a:r>
              <a:rPr lang="ja-JP" altLang="en-US" sz="1050" b="1" dirty="0">
                <a:solidFill>
                  <a:srgbClr val="3399FF"/>
                </a:solidFill>
              </a:rPr>
              <a:t>　</a:t>
            </a:r>
            <a:r>
              <a:rPr lang="ja-JP" altLang="en-US" sz="1050" b="1" dirty="0" smtClean="0">
                <a:solidFill>
                  <a:srgbClr val="3399FF"/>
                </a:solidFill>
              </a:rPr>
              <a:t>　　・通さない</a:t>
            </a:r>
            <a:endParaRPr lang="ja-JP" altLang="en-US" sz="1050" b="1" dirty="0">
              <a:solidFill>
                <a:srgbClr val="3399FF"/>
              </a:solidFill>
            </a:endParaRPr>
          </a:p>
        </p:txBody>
      </p:sp>
      <p:sp>
        <p:nvSpPr>
          <p:cNvPr id="86" name="テキスト ボックス 85"/>
          <p:cNvSpPr txBox="1"/>
          <p:nvPr/>
        </p:nvSpPr>
        <p:spPr>
          <a:xfrm>
            <a:off x="3635896" y="3607132"/>
            <a:ext cx="1036100" cy="253916"/>
          </a:xfrm>
          <a:prstGeom prst="rect">
            <a:avLst/>
          </a:prstGeom>
          <a:noFill/>
        </p:spPr>
        <p:txBody>
          <a:bodyPr wrap="square" rtlCol="0">
            <a:spAutoFit/>
          </a:bodyPr>
          <a:lstStyle/>
          <a:p>
            <a:r>
              <a:rPr lang="ja-JP" altLang="en-US" sz="1050" b="1" dirty="0" smtClean="0">
                <a:solidFill>
                  <a:srgbClr val="3399FF"/>
                </a:solidFill>
              </a:rPr>
              <a:t>水を貯えた層</a:t>
            </a:r>
            <a:endParaRPr lang="ja-JP" altLang="en-US" sz="1050" b="1" dirty="0">
              <a:solidFill>
                <a:srgbClr val="3399FF"/>
              </a:solidFill>
            </a:endParaRPr>
          </a:p>
        </p:txBody>
      </p:sp>
      <p:sp>
        <p:nvSpPr>
          <p:cNvPr id="7" name="右矢印 6"/>
          <p:cNvSpPr/>
          <p:nvPr/>
        </p:nvSpPr>
        <p:spPr>
          <a:xfrm>
            <a:off x="7208135" y="3615360"/>
            <a:ext cx="221248" cy="193514"/>
          </a:xfrm>
          <a:prstGeom prst="rightArrow">
            <a:avLst/>
          </a:prstGeom>
          <a:solidFill>
            <a:srgbClr val="FFC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0000"/>
              </a:solidFill>
            </a:endParaRPr>
          </a:p>
        </p:txBody>
      </p:sp>
      <p:sp>
        <p:nvSpPr>
          <p:cNvPr id="87" name="右矢印 86"/>
          <p:cNvSpPr/>
          <p:nvPr/>
        </p:nvSpPr>
        <p:spPr>
          <a:xfrm>
            <a:off x="7208135" y="3952890"/>
            <a:ext cx="221248" cy="193514"/>
          </a:xfrm>
          <a:prstGeom prst="rightArrow">
            <a:avLst/>
          </a:prstGeom>
          <a:solidFill>
            <a:srgbClr val="92D05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0000"/>
              </a:solidFill>
            </a:endParaRPr>
          </a:p>
        </p:txBody>
      </p:sp>
      <p:sp>
        <p:nvSpPr>
          <p:cNvPr id="88" name="テキスト ボックス 87"/>
          <p:cNvSpPr txBox="1"/>
          <p:nvPr/>
        </p:nvSpPr>
        <p:spPr>
          <a:xfrm>
            <a:off x="7460844" y="3592850"/>
            <a:ext cx="1503644" cy="253916"/>
          </a:xfrm>
          <a:prstGeom prst="rect">
            <a:avLst/>
          </a:prstGeom>
          <a:noFill/>
        </p:spPr>
        <p:txBody>
          <a:bodyPr wrap="square" rtlCol="0">
            <a:spAutoFit/>
          </a:bodyPr>
          <a:lstStyle/>
          <a:p>
            <a:r>
              <a:rPr lang="ja-JP" altLang="en-US" sz="1050" b="1" u="sng" dirty="0" smtClean="0">
                <a:solidFill>
                  <a:prstClr val="black"/>
                </a:solidFill>
              </a:rPr>
              <a:t>不圧地下水（浅井戸）</a:t>
            </a:r>
            <a:endParaRPr lang="ja-JP" altLang="en-US" sz="1050" b="1" u="sng" dirty="0">
              <a:solidFill>
                <a:prstClr val="black"/>
              </a:solidFill>
            </a:endParaRPr>
          </a:p>
        </p:txBody>
      </p:sp>
      <p:sp>
        <p:nvSpPr>
          <p:cNvPr id="89" name="テキスト ボックス 88"/>
          <p:cNvSpPr txBox="1"/>
          <p:nvPr/>
        </p:nvSpPr>
        <p:spPr>
          <a:xfrm>
            <a:off x="7452320" y="3914998"/>
            <a:ext cx="1503644" cy="253916"/>
          </a:xfrm>
          <a:prstGeom prst="rect">
            <a:avLst/>
          </a:prstGeom>
          <a:noFill/>
        </p:spPr>
        <p:txBody>
          <a:bodyPr wrap="square" rtlCol="0">
            <a:spAutoFit/>
          </a:bodyPr>
          <a:lstStyle/>
          <a:p>
            <a:r>
              <a:rPr lang="ja-JP" altLang="en-US" sz="1050" b="1" u="sng" dirty="0">
                <a:solidFill>
                  <a:prstClr val="black"/>
                </a:solidFill>
              </a:rPr>
              <a:t>被</a:t>
            </a:r>
            <a:r>
              <a:rPr lang="ja-JP" altLang="en-US" sz="1050" b="1" u="sng" dirty="0" smtClean="0">
                <a:solidFill>
                  <a:prstClr val="black"/>
                </a:solidFill>
              </a:rPr>
              <a:t>圧地下水（深井戸）</a:t>
            </a:r>
            <a:endParaRPr lang="ja-JP" altLang="en-US" sz="1050" b="1" u="sng" dirty="0">
              <a:solidFill>
                <a:prstClr val="black"/>
              </a:solidFill>
            </a:endParaRPr>
          </a:p>
        </p:txBody>
      </p:sp>
      <p:cxnSp>
        <p:nvCxnSpPr>
          <p:cNvPr id="90" name="直線コネクタ 89"/>
          <p:cNvCxnSpPr/>
          <p:nvPr/>
        </p:nvCxnSpPr>
        <p:spPr>
          <a:xfrm>
            <a:off x="1763688" y="4431170"/>
            <a:ext cx="7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a:off x="977271" y="4158896"/>
            <a:ext cx="7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a:off x="1763688" y="3851350"/>
            <a:ext cx="7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763688" y="3851350"/>
            <a:ext cx="0" cy="584745"/>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3651583" y="3851350"/>
            <a:ext cx="90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3876779" y="4574920"/>
            <a:ext cx="25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3882307" y="4312930"/>
            <a:ext cx="25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線コネクタ 97"/>
          <p:cNvCxnSpPr/>
          <p:nvPr/>
        </p:nvCxnSpPr>
        <p:spPr>
          <a:xfrm>
            <a:off x="3651583" y="4436095"/>
            <a:ext cx="21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a:off x="3876779" y="4302414"/>
            <a:ext cx="0" cy="27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線コネクタ 99"/>
          <p:cNvCxnSpPr/>
          <p:nvPr/>
        </p:nvCxnSpPr>
        <p:spPr>
          <a:xfrm>
            <a:off x="5682624" y="3989470"/>
            <a:ext cx="30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直線コネクタ 100"/>
          <p:cNvCxnSpPr/>
          <p:nvPr/>
        </p:nvCxnSpPr>
        <p:spPr>
          <a:xfrm>
            <a:off x="5688152" y="3727480"/>
            <a:ext cx="30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直線コネクタ 101"/>
          <p:cNvCxnSpPr/>
          <p:nvPr/>
        </p:nvCxnSpPr>
        <p:spPr>
          <a:xfrm>
            <a:off x="5436096" y="3851350"/>
            <a:ext cx="25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直線コネクタ 102"/>
          <p:cNvCxnSpPr/>
          <p:nvPr/>
        </p:nvCxnSpPr>
        <p:spPr>
          <a:xfrm>
            <a:off x="5682624" y="3716964"/>
            <a:ext cx="0" cy="2700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3116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1.xml><?xml version="1.0" encoding="utf-8"?>
<a:theme xmlns:a="http://schemas.openxmlformats.org/drawingml/2006/main" name="10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2.xml><?xml version="1.0" encoding="utf-8"?>
<a:theme xmlns:a="http://schemas.openxmlformats.org/drawingml/2006/main" name="1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3.xml><?xml version="1.0" encoding="utf-8"?>
<a:theme xmlns:a="http://schemas.openxmlformats.org/drawingml/2006/main" name="1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00"/>
        </a:solidFill>
      </a:spPr>
      <a:bodyPr rtlCol="0" anchor="ctr"/>
      <a:lstStyle>
        <a:defPPr algn="ctr">
          <a:defRPr kumimoji="1"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9.xml><?xml version="1.0" encoding="utf-8"?>
<a:theme xmlns:a="http://schemas.openxmlformats.org/drawingml/2006/main" name="8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505</TotalTime>
  <Words>1259</Words>
  <Application>Microsoft Office PowerPoint</Application>
  <PresentationFormat>画面に合わせる (4:3)</PresentationFormat>
  <Paragraphs>331</Paragraphs>
  <Slides>20</Slides>
  <Notes>1</Notes>
  <HiddenSlides>0</HiddenSlides>
  <MMClips>0</MMClips>
  <ScaleCrop>false</ScaleCrop>
  <HeadingPairs>
    <vt:vector size="6" baseType="variant">
      <vt:variant>
        <vt:lpstr>テーマ</vt:lpstr>
      </vt:variant>
      <vt:variant>
        <vt:i4>16</vt:i4>
      </vt:variant>
      <vt:variant>
        <vt:lpstr>埋め込まれた OLE サーバー</vt:lpstr>
      </vt:variant>
      <vt:variant>
        <vt:i4>1</vt:i4>
      </vt:variant>
      <vt:variant>
        <vt:lpstr>スライド タイトル</vt:lpstr>
      </vt:variant>
      <vt:variant>
        <vt:i4>20</vt:i4>
      </vt:variant>
    </vt:vector>
  </HeadingPairs>
  <TitlesOfParts>
    <vt:vector size="37" baseType="lpstr">
      <vt:lpstr>Office テーマ</vt:lpstr>
      <vt:lpstr>1_Office テーマ</vt:lpstr>
      <vt:lpstr>2_Office テーマ</vt:lpstr>
      <vt:lpstr>3_Office テーマ</vt:lpstr>
      <vt:lpstr>4_Office テーマ</vt:lpstr>
      <vt:lpstr>5_Office テーマ</vt:lpstr>
      <vt:lpstr>6_Office テーマ</vt:lpstr>
      <vt:lpstr>7_Office テーマ</vt:lpstr>
      <vt:lpstr>8_Office テーマ</vt:lpstr>
      <vt:lpstr>9_Office テーマ</vt:lpstr>
      <vt:lpstr>10_Office テーマ</vt:lpstr>
      <vt:lpstr>11_Office テーマ</vt:lpstr>
      <vt:lpstr>12_Office テーマ</vt:lpstr>
      <vt:lpstr>13_Office テーマ</vt:lpstr>
      <vt:lpstr>14_Office テーマ</vt:lpstr>
      <vt:lpstr>15_Office テーマ</vt:lpstr>
      <vt:lpstr>文書</vt:lpstr>
      <vt:lpstr>04現地調査（参考資料）</vt:lpstr>
      <vt:lpstr>PowerPoint プレゼンテーション</vt:lpstr>
      <vt:lpstr>PowerPoint プレゼンテーション</vt:lpstr>
      <vt:lpstr>水道の種類～水道法適用有無による分類～</vt:lpstr>
      <vt:lpstr>水道の種類～水道用途別の分類～</vt:lpstr>
      <vt:lpstr>PowerPoint プレゼンテーション</vt:lpstr>
      <vt:lpstr>水道水源の種類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現地調査（参考資料）</dc:title>
  <dc:creator>水管理</dc:creator>
  <cp:lastModifiedBy>水管理</cp:lastModifiedBy>
  <cp:revision>20</cp:revision>
  <dcterms:created xsi:type="dcterms:W3CDTF">2020-01-30T02:48:06Z</dcterms:created>
  <dcterms:modified xsi:type="dcterms:W3CDTF">2020-03-31T05:58:30Z</dcterms:modified>
</cp:coreProperties>
</file>